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sldIdLst>
    <p:sldId id="256" r:id="rId2"/>
    <p:sldId id="297" r:id="rId3"/>
    <p:sldId id="299" r:id="rId4"/>
    <p:sldId id="300" r:id="rId5"/>
    <p:sldId id="286" r:id="rId6"/>
    <p:sldId id="287" r:id="rId7"/>
    <p:sldId id="288" r:id="rId8"/>
    <p:sldId id="261" r:id="rId9"/>
    <p:sldId id="276" r:id="rId10"/>
    <p:sldId id="257" r:id="rId11"/>
    <p:sldId id="284" r:id="rId12"/>
    <p:sldId id="277" r:id="rId13"/>
    <p:sldId id="258" r:id="rId14"/>
    <p:sldId id="278" r:id="rId15"/>
    <p:sldId id="298" r:id="rId16"/>
    <p:sldId id="290" r:id="rId17"/>
    <p:sldId id="259" r:id="rId18"/>
    <p:sldId id="279" r:id="rId19"/>
    <p:sldId id="291" r:id="rId20"/>
    <p:sldId id="292" r:id="rId21"/>
    <p:sldId id="260" r:id="rId22"/>
    <p:sldId id="262" r:id="rId23"/>
    <p:sldId id="285" r:id="rId24"/>
    <p:sldId id="293" r:id="rId25"/>
    <p:sldId id="263" r:id="rId26"/>
    <p:sldId id="264" r:id="rId27"/>
    <p:sldId id="280" r:id="rId28"/>
    <p:sldId id="281" r:id="rId29"/>
    <p:sldId id="282" r:id="rId30"/>
    <p:sldId id="294" r:id="rId31"/>
    <p:sldId id="265" r:id="rId32"/>
    <p:sldId id="295" r:id="rId33"/>
    <p:sldId id="266" r:id="rId34"/>
    <p:sldId id="296" r:id="rId35"/>
    <p:sldId id="267" r:id="rId36"/>
    <p:sldId id="268" r:id="rId37"/>
    <p:sldId id="269" r:id="rId38"/>
    <p:sldId id="270" r:id="rId39"/>
    <p:sldId id="271" r:id="rId40"/>
    <p:sldId id="272" r:id="rId41"/>
    <p:sldId id="273" r:id="rId42"/>
    <p:sldId id="274" r:id="rId43"/>
    <p:sldId id="289" r:id="rId44"/>
    <p:sldId id="275" r:id="rId45"/>
    <p:sldId id="28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EC19702-83AE-4247-845D-9F27BAA35CB7}" type="datetimeFigureOut">
              <a:rPr lang="en-US" smtClean="0"/>
              <a:t>9/29/20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9E29E33-B620-47F9-BB04-8846C2A5AFCC}" type="slidenum">
              <a:rPr kumimoji="0" lang="en-US" smtClean="0"/>
              <a:pPr/>
              <a:t>‹#›</a:t>
            </a:fld>
            <a:endParaRPr kumimoji="0"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C19702-83AE-4247-845D-9F27BAA35CB7}" type="datetimeFigureOut">
              <a:rPr lang="en-US" smtClean="0"/>
              <a:t>9/29/20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84047-02C9-F340-8DE8-510674334DD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CB84047-02C9-F340-8DE8-510674334DD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C19702-83AE-4247-845D-9F27BAA35CB7}" type="datetimeFigureOut">
              <a:rPr lang="en-US" smtClean="0"/>
              <a:t>9/29/20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EC19702-83AE-4247-845D-9F27BAA35CB7}" type="datetimeFigureOut">
              <a:rPr lang="en-US" smtClean="0"/>
              <a:t>9/29/20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CB84047-02C9-F340-8DE8-510674334DD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EC19702-83AE-4247-845D-9F27BAA35CB7}" type="datetimeFigureOut">
              <a:rPr lang="en-US" smtClean="0"/>
              <a:t>9/29/20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CB84047-02C9-F340-8DE8-510674334DD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BEC19702-83AE-4247-845D-9F27BAA35CB7}" type="datetimeFigureOut">
              <a:rPr lang="en-US" smtClean="0"/>
              <a:t>9/29/20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84047-02C9-F340-8DE8-510674334DD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EC19702-83AE-4247-845D-9F27BAA35CB7}" type="datetimeFigureOut">
              <a:rPr lang="en-US" smtClean="0"/>
              <a:t>9/29/20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CB84047-02C9-F340-8DE8-510674334DD1}"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EC19702-83AE-4247-845D-9F27BAA35CB7}" type="datetimeFigureOut">
              <a:rPr lang="en-US" smtClean="0"/>
              <a:t>9/29/20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CB84047-02C9-F340-8DE8-510674334D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EC19702-83AE-4247-845D-9F27BAA35CB7}" type="datetimeFigureOut">
              <a:rPr lang="en-US" smtClean="0"/>
              <a:t>9/29/20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CB84047-02C9-F340-8DE8-510674334D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9E29E33-B620-47F9-BB04-8846C2A5AFCC}" type="slidenum">
              <a:rPr kumimoji="0" lang="en-US" smtClean="0"/>
              <a:pPr/>
              <a:t>‹#›</a:t>
            </a:fld>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EC19702-83AE-4247-845D-9F27BAA35CB7}" type="datetimeFigureOut">
              <a:rPr lang="en-US" smtClean="0"/>
              <a:t>9/29/20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CB84047-02C9-F340-8DE8-510674334DD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EC19702-83AE-4247-845D-9F27BAA35CB7}" type="datetimeFigureOut">
              <a:rPr lang="en-US" smtClean="0"/>
              <a:t>9/29/20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EC19702-83AE-4247-845D-9F27BAA35CB7}" type="datetimeFigureOut">
              <a:rPr lang="en-US" smtClean="0"/>
              <a:t>9/29/20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CB84047-02C9-F340-8DE8-510674334DD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Consumers'_cooperativ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Cooperative#cite_note-2" TargetMode="External"/><Relationship Id="rId13" Type="http://schemas.openxmlformats.org/officeDocument/2006/relationships/hyperlink" Target="http://en.wikipedia.org/wiki/New_Lanark" TargetMode="External"/><Relationship Id="rId3" Type="http://schemas.openxmlformats.org/officeDocument/2006/relationships/hyperlink" Target="http://en.wikipedia.org/wiki/Fenwick" TargetMode="External"/><Relationship Id="rId7" Type="http://schemas.openxmlformats.org/officeDocument/2006/relationships/hyperlink" Target="http://en.wikipedia.org/wiki/Oatmeal" TargetMode="External"/><Relationship Id="rId12" Type="http://schemas.openxmlformats.org/officeDocument/2006/relationships/hyperlink" Target="http://en.wikipedia.org/wiki/Wales" TargetMode="External"/><Relationship Id="rId2" Type="http://schemas.openxmlformats.org/officeDocument/2006/relationships/hyperlink" Target="http://en.wikipedia.org/wiki/Fenwick_Weavers'_Society" TargetMode="External"/><Relationship Id="rId1" Type="http://schemas.openxmlformats.org/officeDocument/2006/relationships/slideLayout" Target="../slideLayouts/slideLayout2.xml"/><Relationship Id="rId6" Type="http://schemas.openxmlformats.org/officeDocument/2006/relationships/hyperlink" Target="http://en.wikipedia.org/wiki/Discounts_and_allowances" TargetMode="External"/><Relationship Id="rId11" Type="http://schemas.openxmlformats.org/officeDocument/2006/relationships/hyperlink" Target="http://en.wikipedia.org/wiki/Robert_Owen" TargetMode="External"/><Relationship Id="rId5" Type="http://schemas.openxmlformats.org/officeDocument/2006/relationships/hyperlink" Target="http://en.wikipedia.org/wiki/Scotland" TargetMode="External"/><Relationship Id="rId15" Type="http://schemas.openxmlformats.org/officeDocument/2006/relationships/hyperlink" Target="http://en.wikipedia.org/wiki/Brighton" TargetMode="External"/><Relationship Id="rId10" Type="http://schemas.openxmlformats.org/officeDocument/2006/relationships/hyperlink" Target="http://en.wikipedia.org/wiki/Social_reform" TargetMode="External"/><Relationship Id="rId4" Type="http://schemas.openxmlformats.org/officeDocument/2006/relationships/hyperlink" Target="http://en.wikipedia.org/wiki/East_Ayrshire" TargetMode="External"/><Relationship Id="rId9" Type="http://schemas.openxmlformats.org/officeDocument/2006/relationships/hyperlink" Target="http://en.wikipedia.org/wiki/Welsh_people" TargetMode="External"/><Relationship Id="rId14" Type="http://schemas.openxmlformats.org/officeDocument/2006/relationships/hyperlink" Target="http://en.wikipedia.org/wiki/William_King_(doctor)"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Cooperative#cite_note-4" TargetMode="External"/><Relationship Id="rId3" Type="http://schemas.openxmlformats.org/officeDocument/2006/relationships/hyperlink" Target="http://en.wikipedia.org/wiki/Rochdale_Principles" TargetMode="External"/><Relationship Id="rId7" Type="http://schemas.openxmlformats.org/officeDocument/2006/relationships/hyperlink" Target="http://en.wikipedia.org/wiki/Cooperative#cite_note-RidleyDuff-3" TargetMode="External"/><Relationship Id="rId2" Type="http://schemas.openxmlformats.org/officeDocument/2006/relationships/hyperlink" Target="http://en.wikipedia.org/wiki/Rochdale_Pioneers" TargetMode="External"/><Relationship Id="rId1" Type="http://schemas.openxmlformats.org/officeDocument/2006/relationships/slideLayout" Target="../slideLayouts/slideLayout2.xml"/><Relationship Id="rId6" Type="http://schemas.openxmlformats.org/officeDocument/2006/relationships/hyperlink" Target="http://en.wikipedia.org/wiki/Social_enterprise" TargetMode="External"/><Relationship Id="rId11" Type="http://schemas.openxmlformats.org/officeDocument/2006/relationships/hyperlink" Target="http://en.wikipedia.org/wiki/Cooperative#cite_note-5" TargetMode="External"/><Relationship Id="rId5" Type="http://schemas.openxmlformats.org/officeDocument/2006/relationships/hyperlink" Target="http://en.wikipedia.org/wiki/England" TargetMode="External"/><Relationship Id="rId10" Type="http://schemas.openxmlformats.org/officeDocument/2006/relationships/hyperlink" Target="http://en.wikipedia.org/wiki/Social_economy" TargetMode="External"/><Relationship Id="rId4" Type="http://schemas.openxmlformats.org/officeDocument/2006/relationships/hyperlink" Target="http://en.wikipedia.org/wiki/Rochdale" TargetMode="External"/><Relationship Id="rId9" Type="http://schemas.openxmlformats.org/officeDocument/2006/relationships/hyperlink" Target="http://en.wikipedia.org/wiki/EU"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Poor_Laws" TargetMode="External"/><Relationship Id="rId13" Type="http://schemas.openxmlformats.org/officeDocument/2006/relationships/hyperlink" Target="http://en.wikipedia.org/wiki/Cooperative#cite_note-RidleyDuff-3" TargetMode="External"/><Relationship Id="rId3" Type="http://schemas.openxmlformats.org/officeDocument/2006/relationships/hyperlink" Target="http://en.wikipedia.org/wiki/Feudal" TargetMode="External"/><Relationship Id="rId7" Type="http://schemas.openxmlformats.org/officeDocument/2006/relationships/hyperlink" Target="http://en.wikipedia.org/wiki/British_government" TargetMode="External"/><Relationship Id="rId12" Type="http://schemas.openxmlformats.org/officeDocument/2006/relationships/hyperlink" Target="http://en.wikipedia.org/wiki/Property" TargetMode="External"/><Relationship Id="rId2" Type="http://schemas.openxmlformats.org/officeDocument/2006/relationships/hyperlink" Target="http://en.wikipedia.org/wiki/Anglosphere" TargetMode="External"/><Relationship Id="rId16" Type="http://schemas.openxmlformats.org/officeDocument/2006/relationships/hyperlink" Target="http://en.wikipedia.org/wiki/Cooperative#cite_note-7" TargetMode="External"/><Relationship Id="rId1" Type="http://schemas.openxmlformats.org/officeDocument/2006/relationships/slideLayout" Target="../slideLayouts/slideLayout2.xml"/><Relationship Id="rId6" Type="http://schemas.openxmlformats.org/officeDocument/2006/relationships/hyperlink" Target="http://en.wikipedia.org/wiki/Welfare" TargetMode="External"/><Relationship Id="rId11" Type="http://schemas.openxmlformats.org/officeDocument/2006/relationships/hyperlink" Target="http://en.wikipedia.org/wiki/One_member,_one_vote" TargetMode="External"/><Relationship Id="rId5" Type="http://schemas.openxmlformats.org/officeDocument/2006/relationships/hyperlink" Target="http://en.wikipedia.org/wiki/Charity_(practice)" TargetMode="External"/><Relationship Id="rId15" Type="http://schemas.openxmlformats.org/officeDocument/2006/relationships/hyperlink" Target="http://en.wikipedia.org/wiki/Universal_suffrage" TargetMode="External"/><Relationship Id="rId10" Type="http://schemas.openxmlformats.org/officeDocument/2006/relationships/hyperlink" Target="http://en.wikipedia.org/wiki/British_Empire" TargetMode="External"/><Relationship Id="rId4" Type="http://schemas.openxmlformats.org/officeDocument/2006/relationships/hyperlink" Target="http://en.wikipedia.org/wiki/Cooperative#cite_note-6" TargetMode="External"/><Relationship Id="rId9" Type="http://schemas.openxmlformats.org/officeDocument/2006/relationships/hyperlink" Target="http://en.wikipedia.org/wiki/Friendly_society" TargetMode="External"/><Relationship Id="rId14" Type="http://schemas.openxmlformats.org/officeDocument/2006/relationships/hyperlink" Target="http://en.wikipedia.org/wiki/Democrac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Trade_unions" TargetMode="External"/><Relationship Id="rId2" Type="http://schemas.openxmlformats.org/officeDocument/2006/relationships/hyperlink" Target="http://en.wikipedia.org/wiki/Industrial_societies" TargetMode="External"/><Relationship Id="rId1" Type="http://schemas.openxmlformats.org/officeDocument/2006/relationships/slideLayout" Target="../slideLayouts/slideLayout2.xml"/><Relationship Id="rId4" Type="http://schemas.openxmlformats.org/officeDocument/2006/relationships/hyperlink" Target="http://en.wikipedia.org/wiki/Cooperative#cite_note-Weinbren-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Cooperative#cite_note-9" TargetMode="External"/><Relationship Id="rId2" Type="http://schemas.openxmlformats.org/officeDocument/2006/relationships/hyperlink" Target="http://en.wikipedia.org/wiki/Mutual_organis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Marxism" TargetMode="External"/><Relationship Id="rId7" Type="http://schemas.openxmlformats.org/officeDocument/2006/relationships/hyperlink" Target="http://en.wikipedia.org/wiki/Libertarian_socialism" TargetMode="External"/><Relationship Id="rId2" Type="http://schemas.openxmlformats.org/officeDocument/2006/relationships/hyperlink" Target="http://en.wikipedia.org/wiki/Economic_democracy" TargetMode="External"/><Relationship Id="rId1" Type="http://schemas.openxmlformats.org/officeDocument/2006/relationships/slideLayout" Target="../slideLayouts/slideLayout2.xml"/><Relationship Id="rId6" Type="http://schemas.openxmlformats.org/officeDocument/2006/relationships/hyperlink" Target="http://en.wikipedia.org/wiki/Class_conflict" TargetMode="External"/><Relationship Id="rId5" Type="http://schemas.openxmlformats.org/officeDocument/2006/relationships/hyperlink" Target="http://en.wikipedia.org/wiki/Utopian_socialism" TargetMode="External"/><Relationship Id="rId4" Type="http://schemas.openxmlformats.org/officeDocument/2006/relationships/hyperlink" Target="http://en.wikipedia.org/wiki/Anarchis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Twentieth_century" TargetMode="External"/><Relationship Id="rId2" Type="http://schemas.openxmlformats.org/officeDocument/2006/relationships/hyperlink" Target="http://en.wikipedia.org/wiki/Working_class" TargetMode="External"/><Relationship Id="rId1" Type="http://schemas.openxmlformats.org/officeDocument/2006/relationships/slideLayout" Target="../slideLayouts/slideLayout2.xml"/><Relationship Id="rId6" Type="http://schemas.openxmlformats.org/officeDocument/2006/relationships/hyperlink" Target="http://en.wikipedia.org/wiki/Leninism" TargetMode="External"/><Relationship Id="rId5" Type="http://schemas.openxmlformats.org/officeDocument/2006/relationships/hyperlink" Target="http://en.wikipedia.org/wiki/Democratic_socialism" TargetMode="External"/><Relationship Id="rId4" Type="http://schemas.openxmlformats.org/officeDocument/2006/relationships/hyperlink" Target="http://en.wikipedia.org/wiki/Sovereign_sta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Cooperative#cite_note-11" TargetMode="External"/><Relationship Id="rId2" Type="http://schemas.openxmlformats.org/officeDocument/2006/relationships/hyperlink" Target="http://en.wikipedia.org/wiki/Cooperative#cite_note-10" TargetMode="External"/><Relationship Id="rId1" Type="http://schemas.openxmlformats.org/officeDocument/2006/relationships/slideLayout" Target="../slideLayouts/slideLayout2.xml"/><Relationship Id="rId6" Type="http://schemas.openxmlformats.org/officeDocument/2006/relationships/hyperlink" Target="http://en.wikipedia.org/wiki/Neoliberal" TargetMode="External"/><Relationship Id="rId5" Type="http://schemas.openxmlformats.org/officeDocument/2006/relationships/hyperlink" Target="http://en.wikipedia.org/wiki/Hegemony" TargetMode="External"/><Relationship Id="rId4" Type="http://schemas.openxmlformats.org/officeDocument/2006/relationships/hyperlink" Target="http://en.wikipedia.org/wiki/USS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nland" TargetMode="External"/><Relationship Id="rId2" Type="http://schemas.openxmlformats.org/officeDocument/2006/relationships/hyperlink" Target="http://en.wikipedia.org/wiki/Legal_person" TargetMode="External"/><Relationship Id="rId1" Type="http://schemas.openxmlformats.org/officeDocument/2006/relationships/slideLayout" Target="../slideLayouts/slideLayout2.xml"/><Relationship Id="rId4" Type="http://schemas.openxmlformats.org/officeDocument/2006/relationships/hyperlink" Target="http://en.wikipedia.org/wiki/Swed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Capital_(economics)" TargetMode="External"/><Relationship Id="rId2" Type="http://schemas.openxmlformats.org/officeDocument/2006/relationships/hyperlink" Target="http://en.wikipedia.org/wiki/USA" TargetMode="External"/><Relationship Id="rId1" Type="http://schemas.openxmlformats.org/officeDocument/2006/relationships/slideLayout" Target="../slideLayouts/slideLayout2.xml"/><Relationship Id="rId6" Type="http://schemas.openxmlformats.org/officeDocument/2006/relationships/hyperlink" Target="http://en.wikipedia.org/wiki/Joint_stock_company" TargetMode="External"/><Relationship Id="rId5" Type="http://schemas.openxmlformats.org/officeDocument/2006/relationships/hyperlink" Target="http://en.wikipedia.org/wiki/Dividend" TargetMode="External"/><Relationship Id="rId4" Type="http://schemas.openxmlformats.org/officeDocument/2006/relationships/hyperlink" Target="http://en.wikipedia.org/wiki/Interes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Capital_(economics)" TargetMode="External"/><Relationship Id="rId2" Type="http://schemas.openxmlformats.org/officeDocument/2006/relationships/hyperlink" Target="http://en.wikipedia.org/wiki/Rochdale_Principles" TargetMode="External"/><Relationship Id="rId1" Type="http://schemas.openxmlformats.org/officeDocument/2006/relationships/slideLayout" Target="../slideLayouts/slideLayout2.xml"/><Relationship Id="rId4" Type="http://schemas.openxmlformats.org/officeDocument/2006/relationships/hyperlink" Target="http://en.wikipedia.org/wiki/Cooperative#cite_note-12"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GTLD" TargetMode="External"/><Relationship Id="rId2" Type="http://schemas.openxmlformats.org/officeDocument/2006/relationships/hyperlink" Target="http://en.wikipedia.org/wiki/.coo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Supermarket" TargetMode="External"/><Relationship Id="rId7" Type="http://schemas.openxmlformats.org/officeDocument/2006/relationships/hyperlink" Target="http://en.wikipedia.org/wiki/Franchisor" TargetMode="External"/><Relationship Id="rId2" Type="http://schemas.openxmlformats.org/officeDocument/2006/relationships/hyperlink" Target="http://en.wikipedia.org/wiki/Economies_of_scale" TargetMode="External"/><Relationship Id="rId1" Type="http://schemas.openxmlformats.org/officeDocument/2006/relationships/slideLayout" Target="../slideLayouts/slideLayout2.xml"/><Relationship Id="rId6" Type="http://schemas.openxmlformats.org/officeDocument/2006/relationships/hyperlink" Target="http://en.wikipedia.org/wiki/Best_Western" TargetMode="External"/><Relationship Id="rId5" Type="http://schemas.openxmlformats.org/officeDocument/2006/relationships/hyperlink" Target="http://en.wikipedia.org/wiki/Pharmacy" TargetMode="External"/><Relationship Id="rId4" Type="http://schemas.openxmlformats.org/officeDocument/2006/relationships/hyperlink" Target="http://en.wikipedia.org/wiki/Hardware_stor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Cooperative#cite_note-13" TargetMode="External"/><Relationship Id="rId2" Type="http://schemas.openxmlformats.org/officeDocument/2006/relationships/hyperlink" Target="http://en.wikipedia.org/wiki/Worker_cooperative" TargetMode="External"/><Relationship Id="rId1" Type="http://schemas.openxmlformats.org/officeDocument/2006/relationships/slideLayout" Target="../slideLayouts/slideLayout2.xml"/><Relationship Id="rId6" Type="http://schemas.openxmlformats.org/officeDocument/2006/relationships/hyperlink" Target="http://en.wikipedia.org/wiki/A._K._Gopalan" TargetMode="External"/><Relationship Id="rId5" Type="http://schemas.openxmlformats.org/officeDocument/2006/relationships/hyperlink" Target="http://en.wikipedia.org/wiki/Indian_Coffee_House" TargetMode="External"/><Relationship Id="rId4" Type="http://schemas.openxmlformats.org/officeDocument/2006/relationships/hyperlink" Target="http://en.wikipedia.org/wiki/Cooperative#cite_note-ICA-14"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Cooperative#cite_note-16" TargetMode="External"/><Relationship Id="rId2" Type="http://schemas.openxmlformats.org/officeDocument/2006/relationships/hyperlink" Target="http://en.wikipedia.org/wiki/Cooperative#cite_note-1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Cooperative#cite_note-18" TargetMode="External"/><Relationship Id="rId2" Type="http://schemas.openxmlformats.org/officeDocument/2006/relationships/hyperlink" Target="http://en.wikipedia.org/wiki/Cooperative#cite_note-1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n.wikipedia.org/wiki/Istituto_Nazionale_di_Statistic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Mountain_Equipment_Co-op" TargetMode="External"/><Relationship Id="rId2" Type="http://schemas.openxmlformats.org/officeDocument/2006/relationships/hyperlink" Target="http://en.wikipedia.org/wiki/R.E.I." TargetMode="External"/><Relationship Id="rId1" Type="http://schemas.openxmlformats.org/officeDocument/2006/relationships/slideLayout" Target="../slideLayouts/slideLayout2.xml"/><Relationship Id="rId5" Type="http://schemas.openxmlformats.org/officeDocument/2006/relationships/hyperlink" Target="http://en.wikipedia.org/wiki/United_Kingdom" TargetMode="External"/><Relationship Id="rId4" Type="http://schemas.openxmlformats.org/officeDocument/2006/relationships/hyperlink" Target="http://en.wikipedia.org/wiki/The_Co-operative_Group"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en.wikipedia.org/wiki/Migros" TargetMode="External"/><Relationship Id="rId3" Type="http://schemas.openxmlformats.org/officeDocument/2006/relationships/hyperlink" Target="http://en.wikipedia.org/wiki/Midcounties_Co-operative" TargetMode="External"/><Relationship Id="rId7" Type="http://schemas.openxmlformats.org/officeDocument/2006/relationships/hyperlink" Target="http://en.wikipedia.org/wiki/Cooperative#cite_note-20" TargetMode="External"/><Relationship Id="rId2" Type="http://schemas.openxmlformats.org/officeDocument/2006/relationships/hyperlink" Target="http://en.wikipedia.org/wiki/East_of_England_Co-operative_Society" TargetMode="External"/><Relationship Id="rId1" Type="http://schemas.openxmlformats.org/officeDocument/2006/relationships/slideLayout" Target="../slideLayouts/slideLayout2.xml"/><Relationship Id="rId6" Type="http://schemas.openxmlformats.org/officeDocument/2006/relationships/hyperlink" Target="http://en.wikipedia.org/wiki/Cooperative#cite_note-19" TargetMode="External"/><Relationship Id="rId11" Type="http://schemas.openxmlformats.org/officeDocument/2006/relationships/hyperlink" Target="http://en.wikipedia.org/wiki/Cooperative#cite_note-21" TargetMode="External"/><Relationship Id="rId5" Type="http://schemas.openxmlformats.org/officeDocument/2006/relationships/hyperlink" Target="http://en.wikipedia.org/wiki/Legacoop" TargetMode="External"/><Relationship Id="rId10" Type="http://schemas.openxmlformats.org/officeDocument/2006/relationships/hyperlink" Target="http://en.wikipedia.org/w/index.php?title=EURO_COOP&amp;action=edit&amp;redlink=1" TargetMode="External"/><Relationship Id="rId4" Type="http://schemas.openxmlformats.org/officeDocument/2006/relationships/hyperlink" Target="http://en.wikipedia.org/wiki/Co-operative_wholesale_society" TargetMode="External"/><Relationship Id="rId9" Type="http://schemas.openxmlformats.org/officeDocument/2006/relationships/hyperlink" Target="http://en.wikipedia.org/wiki/Coop_(Switzerlan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Affordable_housing" TargetMode="External"/><Relationship Id="rId3" Type="http://schemas.openxmlformats.org/officeDocument/2006/relationships/hyperlink" Target="http://en.wikipedia.org/wiki/Cooperative#cite_note-22" TargetMode="External"/><Relationship Id="rId7" Type="http://schemas.openxmlformats.org/officeDocument/2006/relationships/hyperlink" Target="http://en.wikipedia.org/wiki/New_York_City" TargetMode="External"/><Relationship Id="rId2" Type="http://schemas.openxmlformats.org/officeDocument/2006/relationships/hyperlink" Target="http://en.wikipedia.org/wiki/Co-op_City,_Bronx" TargetMode="External"/><Relationship Id="rId1" Type="http://schemas.openxmlformats.org/officeDocument/2006/relationships/slideLayout" Target="../slideLayouts/slideLayout2.xml"/><Relationship Id="rId6" Type="http://schemas.openxmlformats.org/officeDocument/2006/relationships/hyperlink" Target="http://en.wikipedia.org/wiki/Not-for-profit" TargetMode="External"/><Relationship Id="rId5" Type="http://schemas.openxmlformats.org/officeDocument/2006/relationships/hyperlink" Target="http://en.wikipedia.org/wiki/Shares" TargetMode="External"/><Relationship Id="rId4" Type="http://schemas.openxmlformats.org/officeDocument/2006/relationships/hyperlink" Target="http://en.wikipedia.org/wiki/Housing_cooperativ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Mutual_organization" TargetMode="External"/><Relationship Id="rId2" Type="http://schemas.openxmlformats.org/officeDocument/2006/relationships/hyperlink" Target="http://en.wikipedia.org/wiki/Building_societies" TargetMode="External"/><Relationship Id="rId1" Type="http://schemas.openxmlformats.org/officeDocument/2006/relationships/slideLayout" Target="../slideLayouts/slideLayout2.xml"/><Relationship Id="rId5" Type="http://schemas.openxmlformats.org/officeDocument/2006/relationships/hyperlink" Target="http://en.wikipedia.org/wiki/Mortgage" TargetMode="External"/><Relationship Id="rId4" Type="http://schemas.openxmlformats.org/officeDocument/2006/relationships/hyperlink" Target="http://en.wikipedia.org/wiki/Savings_and_loan"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en.wikipedia.org/wiki/Agricultural_marketing" TargetMode="External"/><Relationship Id="rId3" Type="http://schemas.openxmlformats.org/officeDocument/2006/relationships/hyperlink" Target="http://en.wikipedia.org/wiki/Cooperative#cite_note-Cobia-24" TargetMode="External"/><Relationship Id="rId7" Type="http://schemas.openxmlformats.org/officeDocument/2006/relationships/hyperlink" Target="http://en.wikipedia.org/wiki/Economy_of_scale" TargetMode="External"/><Relationship Id="rId2" Type="http://schemas.openxmlformats.org/officeDocument/2006/relationships/hyperlink" Target="http://en.wikipedia.org/wiki/Farmer" TargetMode="External"/><Relationship Id="rId1" Type="http://schemas.openxmlformats.org/officeDocument/2006/relationships/slideLayout" Target="../slideLayouts/slideLayout2.xml"/><Relationship Id="rId6" Type="http://schemas.openxmlformats.org/officeDocument/2006/relationships/hyperlink" Target="http://en.wikipedia.org/wiki/Kibbutzim" TargetMode="External"/><Relationship Id="rId5" Type="http://schemas.openxmlformats.org/officeDocument/2006/relationships/hyperlink" Target="http://en.wikipedia.org/wiki/CIS" TargetMode="External"/><Relationship Id="rId10" Type="http://schemas.openxmlformats.org/officeDocument/2006/relationships/hyperlink" Target="http://en.wikipedia.org/wiki/Food_processing" TargetMode="External"/><Relationship Id="rId4" Type="http://schemas.openxmlformats.org/officeDocument/2006/relationships/hyperlink" Target="http://en.wikipedia.org/wiki/Collective_farm" TargetMode="External"/><Relationship Id="rId9" Type="http://schemas.openxmlformats.org/officeDocument/2006/relationships/hyperlink" Target="http://en.wikipedia.org/wiki/Harvest"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Friedrich_Wilhelm_Raiffeisen" TargetMode="External"/><Relationship Id="rId13" Type="http://schemas.openxmlformats.org/officeDocument/2006/relationships/hyperlink" Target="http://en.wikipedia.org/wiki/Mouvement_Desjardins" TargetMode="External"/><Relationship Id="rId3" Type="http://schemas.openxmlformats.org/officeDocument/2006/relationships/hyperlink" Target="http://en.wikipedia.org/wiki/Financial_institution" TargetMode="External"/><Relationship Id="rId7" Type="http://schemas.openxmlformats.org/officeDocument/2006/relationships/hyperlink" Target="http://en.wikipedia.org/wiki/Franz_Hermann_Schulze-Delitzsch" TargetMode="External"/><Relationship Id="rId12" Type="http://schemas.openxmlformats.org/officeDocument/2006/relationships/hyperlink" Target="http://en.wikipedia.org/wiki/L%C3%A9vis,_Quebec" TargetMode="External"/><Relationship Id="rId2" Type="http://schemas.openxmlformats.org/officeDocument/2006/relationships/hyperlink" Target="http://en.wikipedia.org/wiki/Credit_union" TargetMode="External"/><Relationship Id="rId16" Type="http://schemas.openxmlformats.org/officeDocument/2006/relationships/hyperlink" Target="http://en.wikipedia.org/wiki/Ethical_investing" TargetMode="External"/><Relationship Id="rId1" Type="http://schemas.openxmlformats.org/officeDocument/2006/relationships/slideLayout" Target="../slideLayouts/slideLayout2.xml"/><Relationship Id="rId6" Type="http://schemas.openxmlformats.org/officeDocument/2006/relationships/hyperlink" Target="http://en.wikipedia.org/wiki/Rochdale_Principles" TargetMode="External"/><Relationship Id="rId11" Type="http://schemas.openxmlformats.org/officeDocument/2006/relationships/hyperlink" Target="http://en.wikipedia.org/wiki/Canada" TargetMode="External"/><Relationship Id="rId5" Type="http://schemas.openxmlformats.org/officeDocument/2006/relationships/hyperlink" Target="http://en.wikipedia.org/wiki/Not-for-profit" TargetMode="External"/><Relationship Id="rId15" Type="http://schemas.openxmlformats.org/officeDocument/2006/relationships/hyperlink" Target="http://en.wikipedia.org/wiki/Cooperative#cite_note-26" TargetMode="External"/><Relationship Id="rId10" Type="http://schemas.openxmlformats.org/officeDocument/2006/relationships/hyperlink" Target="http://en.wikipedia.org/wiki/Quebec" TargetMode="External"/><Relationship Id="rId4" Type="http://schemas.openxmlformats.org/officeDocument/2006/relationships/hyperlink" Target="http://en.wikipedia.org/wiki/Financial_services" TargetMode="External"/><Relationship Id="rId9" Type="http://schemas.openxmlformats.org/officeDocument/2006/relationships/hyperlink" Target="http://en.wikipedia.org/wiki/Alphonse_Desjardins_(co-operator)" TargetMode="External"/><Relationship Id="rId14" Type="http://schemas.openxmlformats.org/officeDocument/2006/relationships/hyperlink" Target="http://en.wikipedia.org/wiki/Cooperative#cite_note-25"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en.wikipedia.org/wiki/Co-operative_Insurance_Society" TargetMode="External"/><Relationship Id="rId13" Type="http://schemas.openxmlformats.org/officeDocument/2006/relationships/hyperlink" Target="http://en.wikipedia.org/wiki/Friedrich_Wilhelm_Raiffeisen" TargetMode="External"/><Relationship Id="rId3" Type="http://schemas.openxmlformats.org/officeDocument/2006/relationships/hyperlink" Target="http://en.wikipedia.org/wiki/United_States" TargetMode="External"/><Relationship Id="rId7" Type="http://schemas.openxmlformats.org/officeDocument/2006/relationships/hyperlink" Target="http://en.wikipedia.org/wiki/Insurance" TargetMode="External"/><Relationship Id="rId12" Type="http://schemas.openxmlformats.org/officeDocument/2006/relationships/hyperlink" Target="http://en.wikipedia.org/wiki/Migros" TargetMode="External"/><Relationship Id="rId2" Type="http://schemas.openxmlformats.org/officeDocument/2006/relationships/hyperlink" Target="http://en.wikipedia.org/wiki/Ireland" TargetMode="External"/><Relationship Id="rId1" Type="http://schemas.openxmlformats.org/officeDocument/2006/relationships/slideLayout" Target="../slideLayouts/slideLayout2.xml"/><Relationship Id="rId6" Type="http://schemas.openxmlformats.org/officeDocument/2006/relationships/hyperlink" Target="http://en.wikipedia.org/wiki/Demutualization" TargetMode="External"/><Relationship Id="rId11" Type="http://schemas.openxmlformats.org/officeDocument/2006/relationships/hyperlink" Target="http://en.wikipedia.org/wiki/Cr%C3%A9dit_Agricole" TargetMode="External"/><Relationship Id="rId5" Type="http://schemas.openxmlformats.org/officeDocument/2006/relationships/hyperlink" Target="http://en.wikipedia.org/wiki/Building_society" TargetMode="External"/><Relationship Id="rId10" Type="http://schemas.openxmlformats.org/officeDocument/2006/relationships/hyperlink" Target="http://en.wikipedia.org/wiki/Ethical_investing" TargetMode="External"/><Relationship Id="rId4" Type="http://schemas.openxmlformats.org/officeDocument/2006/relationships/hyperlink" Target="http://en.wikipedia.org/w/index.php?title=ABCUL&amp;action=edit&amp;redlink=1" TargetMode="External"/><Relationship Id="rId9" Type="http://schemas.openxmlformats.org/officeDocument/2006/relationships/hyperlink" Target="http://en.wikipedia.org/wiki/Co-operative_Bank" TargetMode="External"/><Relationship Id="rId14" Type="http://schemas.openxmlformats.org/officeDocument/2006/relationships/hyperlink" Target="http://www.skok.pl"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Cooperative#cite_note-ica-statistics-28" TargetMode="External"/><Relationship Id="rId3" Type="http://schemas.openxmlformats.org/officeDocument/2006/relationships/hyperlink" Target="http://en.wikipedia.org/wiki/Co-operative_federation" TargetMode="External"/><Relationship Id="rId7" Type="http://schemas.openxmlformats.org/officeDocument/2006/relationships/hyperlink" Target="http://en.wikipedia.org/wiki/International_Co-operative_Alliance" TargetMode="External"/><Relationship Id="rId12" Type="http://schemas.openxmlformats.org/officeDocument/2006/relationships/hyperlink" Target="http://en.wikipedia.org/wiki/Co-operative_Commonwealth_Federation" TargetMode="External"/><Relationship Id="rId2" Type="http://schemas.openxmlformats.org/officeDocument/2006/relationships/hyperlink" Target="http://en.wikipedia.org/wiki/Co-operative_Federation" TargetMode="External"/><Relationship Id="rId1" Type="http://schemas.openxmlformats.org/officeDocument/2006/relationships/slideLayout" Target="../slideLayouts/slideLayout2.xml"/><Relationship Id="rId6" Type="http://schemas.openxmlformats.org/officeDocument/2006/relationships/hyperlink" Target="http://en.wikipedia.org/wiki/Cooperation_among_cooperatives" TargetMode="External"/><Relationship Id="rId11" Type="http://schemas.openxmlformats.org/officeDocument/2006/relationships/hyperlink" Target="http://en.wikipedia.org/wiki/Co-operative_Party" TargetMode="External"/><Relationship Id="rId5" Type="http://schemas.openxmlformats.org/officeDocument/2006/relationships/hyperlink" Target="http://en.wikipedia.org/wiki/Rochdale_Principles" TargetMode="External"/><Relationship Id="rId10" Type="http://schemas.openxmlformats.org/officeDocument/2006/relationships/hyperlink" Target="http://en.wikipedia.org/wiki/Political_party" TargetMode="External"/><Relationship Id="rId4" Type="http://schemas.openxmlformats.org/officeDocument/2006/relationships/hyperlink" Target="http://en.wikipedia.org/wiki/Cooperative#cite_note-gide-27" TargetMode="External"/><Relationship Id="rId9" Type="http://schemas.openxmlformats.org/officeDocument/2006/relationships/hyperlink" Target="http://en.wikipedia.org/wiki/Co-operatives_UK"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Co-operative_economics#cite_note-0" TargetMode="External"/><Relationship Id="rId13" Type="http://schemas.openxmlformats.org/officeDocument/2006/relationships/hyperlink" Target="http://en.wikipedia.org/wiki/Sydney_Webb" TargetMode="External"/><Relationship Id="rId18" Type="http://schemas.openxmlformats.org/officeDocument/2006/relationships/hyperlink" Target="http://en.wikipedia.org/w/index.php?title=Paul_Lambart&amp;action=edit&amp;redlink=1" TargetMode="External"/><Relationship Id="rId26" Type="http://schemas.openxmlformats.org/officeDocument/2006/relationships/hyperlink" Target="http://en.wikipedia.org/wiki/Rochdale_Pioneers" TargetMode="External"/><Relationship Id="rId3" Type="http://schemas.openxmlformats.org/officeDocument/2006/relationships/hyperlink" Target="http://en.wikipedia.org/wiki/Socialist_economics" TargetMode="External"/><Relationship Id="rId21" Type="http://schemas.openxmlformats.org/officeDocument/2006/relationships/hyperlink" Target="http://en.wikipedia.org/wiki/Co-operative_economics#cite_note-5" TargetMode="External"/><Relationship Id="rId7" Type="http://schemas.openxmlformats.org/officeDocument/2006/relationships/hyperlink" Target="http://en.wikipedia.org/wiki/Robert_Owen" TargetMode="External"/><Relationship Id="rId12" Type="http://schemas.openxmlformats.org/officeDocument/2006/relationships/hyperlink" Target="http://en.wikipedia.org/wiki/Beatrice_Webb" TargetMode="External"/><Relationship Id="rId17" Type="http://schemas.openxmlformats.org/officeDocument/2006/relationships/hyperlink" Target="http://en.wikipedia.org/wiki/Co-operative_economics#cite_note-3" TargetMode="External"/><Relationship Id="rId25" Type="http://schemas.openxmlformats.org/officeDocument/2006/relationships/hyperlink" Target="http://en.wikipedia.org/wiki/Co-operative_economics#cite_note-7" TargetMode="External"/><Relationship Id="rId2" Type="http://schemas.openxmlformats.org/officeDocument/2006/relationships/hyperlink" Target="http://en.wikipedia.org/wiki/Economics" TargetMode="External"/><Relationship Id="rId16" Type="http://schemas.openxmlformats.org/officeDocument/2006/relationships/hyperlink" Target="http://en.wikipedia.org/wiki/Peter_Kropotkin" TargetMode="External"/><Relationship Id="rId20" Type="http://schemas.openxmlformats.org/officeDocument/2006/relationships/hyperlink" Target="http://en.wikipedia.org/wiki/Race_Mathews" TargetMode="External"/><Relationship Id="rId1" Type="http://schemas.openxmlformats.org/officeDocument/2006/relationships/slideLayout" Target="../slideLayouts/slideLayout2.xml"/><Relationship Id="rId6" Type="http://schemas.openxmlformats.org/officeDocument/2006/relationships/hyperlink" Target="http://en.wikipedia.org/wiki/Co-operatives" TargetMode="External"/><Relationship Id="rId11" Type="http://schemas.openxmlformats.org/officeDocument/2006/relationships/hyperlink" Target="http://en.wikipedia.org/wiki/Co-operative_economics#cite_note-1" TargetMode="External"/><Relationship Id="rId24" Type="http://schemas.openxmlformats.org/officeDocument/2006/relationships/hyperlink" Target="http://en.wikipedia.org/wiki/G.D.H._Cole" TargetMode="External"/><Relationship Id="rId5" Type="http://schemas.openxmlformats.org/officeDocument/2006/relationships/hyperlink" Target="http://en.wikipedia.org/wiki/Political_economy" TargetMode="External"/><Relationship Id="rId15" Type="http://schemas.openxmlformats.org/officeDocument/2006/relationships/hyperlink" Target="http://en.wikipedia.org/w/index.php?title=J.T.W._Mitchell&amp;action=edit&amp;redlink=1" TargetMode="External"/><Relationship Id="rId23" Type="http://schemas.openxmlformats.org/officeDocument/2006/relationships/hyperlink" Target="http://en.wikipedia.org/wiki/Co-operative_economics#cite_note-6" TargetMode="External"/><Relationship Id="rId10" Type="http://schemas.openxmlformats.org/officeDocument/2006/relationships/hyperlink" Target="http://en.wikipedia.org/wiki/Charles_Gide" TargetMode="External"/><Relationship Id="rId19" Type="http://schemas.openxmlformats.org/officeDocument/2006/relationships/hyperlink" Target="http://en.wikipedia.org/wiki/Co-operative_economics#cite_note-4" TargetMode="External"/><Relationship Id="rId4" Type="http://schemas.openxmlformats.org/officeDocument/2006/relationships/hyperlink" Target="http://en.wikipedia.org/wiki/Co-operative_studies" TargetMode="External"/><Relationship Id="rId9" Type="http://schemas.openxmlformats.org/officeDocument/2006/relationships/hyperlink" Target="http://en.wikipedia.org/wiki/Pierre-Joseph_Proudhon" TargetMode="External"/><Relationship Id="rId14" Type="http://schemas.openxmlformats.org/officeDocument/2006/relationships/hyperlink" Target="http://en.wikipedia.org/wiki/Co-operative_economics#cite_note-2" TargetMode="External"/><Relationship Id="rId22" Type="http://schemas.openxmlformats.org/officeDocument/2006/relationships/hyperlink" Target="http://en.wikipedia.org/wiki/David_Griffith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Co-operative_economics" TargetMode="External"/><Relationship Id="rId3" Type="http://schemas.openxmlformats.org/officeDocument/2006/relationships/hyperlink" Target="http://en.wikipedia.org/wiki/International_Co-operative_Alliance" TargetMode="External"/><Relationship Id="rId7" Type="http://schemas.openxmlformats.org/officeDocument/2006/relationships/hyperlink" Target="http://en.wikipedia.org/wiki/Cooperative#cite_note-ica-principles-1" TargetMode="External"/><Relationship Id="rId2" Type="http://schemas.openxmlformats.org/officeDocument/2006/relationships/hyperlink" Target="http://en.wikipedia.org/wiki/Cooperative#cite_note-0" TargetMode="External"/><Relationship Id="rId1" Type="http://schemas.openxmlformats.org/officeDocument/2006/relationships/slideLayout" Target="../slideLayouts/slideLayout2.xml"/><Relationship Id="rId6" Type="http://schemas.openxmlformats.org/officeDocument/2006/relationships/hyperlink" Target="http://en.wikipedia.org/wiki/Business" TargetMode="External"/><Relationship Id="rId5" Type="http://schemas.openxmlformats.org/officeDocument/2006/relationships/hyperlink" Target="http://en.wikipedia.org/wiki/Autonomy" TargetMode="External"/><Relationship Id="rId4" Type="http://schemas.openxmlformats.org/officeDocument/2006/relationships/hyperlink" Target="http://en.wikipedia.org/wiki/Statement_on_the_Co-operative_Ident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811371"/>
            <a:ext cx="6400799" cy="2760629"/>
          </a:xfrm>
        </p:spPr>
        <p:txBody>
          <a:bodyPr/>
          <a:lstStyle/>
          <a:p>
            <a:r>
              <a:rPr lang="en-US" dirty="0" err="1"/>
              <a:t>BAsed</a:t>
            </a:r>
            <a:r>
              <a:rPr lang="en-US" dirty="0"/>
              <a:t> on </a:t>
            </a:r>
            <a:r>
              <a:rPr lang="en-US" dirty="0" err="1"/>
              <a:t>GrigG</a:t>
            </a:r>
            <a:r>
              <a:rPr lang="en-US" dirty="0"/>
              <a:t> </a:t>
            </a:r>
            <a:r>
              <a:rPr lang="en-US" dirty="0" err="1"/>
              <a:t>ch</a:t>
            </a:r>
            <a:r>
              <a:rPr lang="en-US" dirty="0"/>
              <a:t> 7, Wikipedia et. Al.</a:t>
            </a:r>
          </a:p>
        </p:txBody>
      </p:sp>
      <p:sp>
        <p:nvSpPr>
          <p:cNvPr id="4" name="TextBox 3"/>
          <p:cNvSpPr txBox="1"/>
          <p:nvPr/>
        </p:nvSpPr>
        <p:spPr>
          <a:xfrm>
            <a:off x="1266825" y="2781300"/>
            <a:ext cx="6505576" cy="3416320"/>
          </a:xfrm>
          <a:prstGeom prst="rect">
            <a:avLst/>
          </a:prstGeom>
          <a:noFill/>
        </p:spPr>
        <p:txBody>
          <a:bodyPr wrap="square" rtlCol="0">
            <a:spAutoFit/>
          </a:bodyPr>
          <a:lstStyle/>
          <a:p>
            <a:r>
              <a:rPr lang="en-US" sz="2400" dirty="0"/>
              <a:t>Principle #4: God is a cooperative.  The disciples held a common purse.  The Early church practiced communal sharing.</a:t>
            </a:r>
          </a:p>
          <a:p>
            <a:endParaRPr lang="en-US" sz="2400" dirty="0"/>
          </a:p>
          <a:p>
            <a:r>
              <a:rPr lang="en-US" sz="2400" dirty="0"/>
              <a:t>These principles are the Christian cultural foundation of the cooperative movement in the industrial age of and the 2</a:t>
            </a:r>
            <a:r>
              <a:rPr lang="en-US" sz="2400" baseline="30000" dirty="0"/>
              <a:t>nd</a:t>
            </a:r>
            <a:r>
              <a:rPr lang="en-US" sz="2400" dirty="0"/>
              <a:t> Great Awakening.  Cooperatives grew out of Methodist and Baptist teachings.</a:t>
            </a:r>
          </a:p>
        </p:txBody>
      </p:sp>
      <p:sp>
        <p:nvSpPr>
          <p:cNvPr id="6" name="Title 5">
            <a:extLst>
              <a:ext uri="{FF2B5EF4-FFF2-40B4-BE49-F238E27FC236}">
                <a16:creationId xmlns:a16="http://schemas.microsoft.com/office/drawing/2014/main" id="{12FEF645-7437-944B-A3F2-85EB68FCE1F2}"/>
              </a:ext>
            </a:extLst>
          </p:cNvPr>
          <p:cNvSpPr>
            <a:spLocks noGrp="1"/>
          </p:cNvSpPr>
          <p:nvPr>
            <p:ph type="ctrTitle"/>
          </p:nvPr>
        </p:nvSpPr>
        <p:spPr>
          <a:xfrm>
            <a:off x="612227" y="279380"/>
            <a:ext cx="7772400" cy="1752600"/>
          </a:xfrm>
        </p:spPr>
        <p:txBody>
          <a:bodyPr>
            <a:normAutofit fontScale="90000"/>
          </a:bodyPr>
          <a:lstStyle/>
          <a:p>
            <a:r>
              <a:rPr lang="en-US" dirty="0"/>
              <a:t>Cooperative Principles &amp; Cooperative Economics</a:t>
            </a:r>
            <a:br>
              <a:rPr lang="en-US" dirty="0"/>
            </a:br>
            <a:r>
              <a:rPr lang="en-US" sz="2000" dirty="0" err="1"/>
              <a:t>viv</a:t>
            </a:r>
            <a:r>
              <a:rPr lang="en-US" sz="2000" dirty="0"/>
              <a:t> </a:t>
            </a:r>
            <a:r>
              <a:rPr lang="en-US" sz="2000" dirty="0" err="1"/>
              <a:t>grigg</a:t>
            </a:r>
            <a:r>
              <a:rPr lang="en-US" sz="2000" dirty="0"/>
              <a:t>, 2020</a:t>
            </a:r>
            <a:br>
              <a:rPr lang="en-US" sz="2000" dirty="0"/>
            </a:b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Origins</a:t>
            </a:r>
            <a:endParaRPr lang="en-US" dirty="0"/>
          </a:p>
        </p:txBody>
      </p:sp>
      <p:sp>
        <p:nvSpPr>
          <p:cNvPr id="3" name="Content Placeholder 2"/>
          <p:cNvSpPr>
            <a:spLocks noGrp="1"/>
          </p:cNvSpPr>
          <p:nvPr>
            <p:ph sz="quarter" idx="1"/>
          </p:nvPr>
        </p:nvSpPr>
        <p:spPr>
          <a:xfrm>
            <a:off x="204376" y="846757"/>
            <a:ext cx="8482424" cy="6248481"/>
          </a:xfrm>
        </p:spPr>
        <p:txBody>
          <a:bodyPr>
            <a:normAutofit/>
          </a:bodyPr>
          <a:lstStyle/>
          <a:p>
            <a:pPr marL="0" indent="0">
              <a:buNone/>
            </a:pPr>
            <a:endParaRPr lang="en-US" dirty="0"/>
          </a:p>
          <a:p>
            <a:r>
              <a:rPr lang="en-US" u="sng" dirty="0">
                <a:hlinkClick r:id="rId2"/>
              </a:rPr>
              <a:t>Consumers' cooperative</a:t>
            </a:r>
            <a:r>
              <a:rPr lang="en-US" dirty="0"/>
              <a:t> shops in the UK formed the world's first mass cooperative movement </a:t>
            </a:r>
          </a:p>
          <a:p>
            <a:r>
              <a:rPr lang="en-US" dirty="0"/>
              <a:t>Cooperation dates back as far as human beings have been </a:t>
            </a:r>
            <a:r>
              <a:rPr lang="en-US" dirty="0" err="1"/>
              <a:t>organising</a:t>
            </a:r>
            <a:r>
              <a:rPr lang="en-US" dirty="0"/>
              <a:t> for mutual benefit. Tribes were </a:t>
            </a:r>
            <a:r>
              <a:rPr lang="en-US" dirty="0" err="1"/>
              <a:t>organised</a:t>
            </a:r>
            <a:r>
              <a:rPr lang="en-US" dirty="0"/>
              <a:t> as cooperative structures, allocating jobs and resources among each other, only trading with the external communities. </a:t>
            </a:r>
          </a:p>
          <a:p>
            <a:r>
              <a:rPr lang="en-US" dirty="0"/>
              <a:t>The guilds of tradesmen in European cities in the 15</a:t>
            </a:r>
            <a:r>
              <a:rPr lang="en-US" baseline="30000" dirty="0"/>
              <a:t>th</a:t>
            </a:r>
            <a:r>
              <a:rPr lang="en-US" dirty="0"/>
              <a:t> and 16</a:t>
            </a:r>
            <a:r>
              <a:rPr lang="en-US" baseline="30000" dirty="0"/>
              <a:t>th</a:t>
            </a:r>
            <a:r>
              <a:rPr lang="en-US" dirty="0"/>
              <a:t> centuries preceded the cooperative movements (Max Weber, the City).</a:t>
            </a:r>
          </a:p>
          <a:p>
            <a:r>
              <a:rPr lang="en-US" dirty="0"/>
              <a:t>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497046"/>
          </a:xfrm>
        </p:spPr>
        <p:txBody>
          <a:bodyPr>
            <a:normAutofit fontScale="90000"/>
          </a:bodyPr>
          <a:lstStyle/>
          <a:p>
            <a:r>
              <a:rPr lang="en-US" b="1" dirty="0"/>
              <a:t>Origins</a:t>
            </a:r>
            <a:endParaRPr lang="en-US" dirty="0"/>
          </a:p>
        </p:txBody>
      </p:sp>
      <p:sp>
        <p:nvSpPr>
          <p:cNvPr id="3" name="Content Placeholder 2"/>
          <p:cNvSpPr>
            <a:spLocks noGrp="1"/>
          </p:cNvSpPr>
          <p:nvPr>
            <p:ph sz="quarter" idx="1"/>
          </p:nvPr>
        </p:nvSpPr>
        <p:spPr>
          <a:xfrm>
            <a:off x="1" y="846757"/>
            <a:ext cx="9144000" cy="5782643"/>
          </a:xfrm>
        </p:spPr>
        <p:txBody>
          <a:bodyPr>
            <a:normAutofit fontScale="92500"/>
          </a:bodyPr>
          <a:lstStyle/>
          <a:p>
            <a:pPr marL="0" indent="0">
              <a:buNone/>
            </a:pPr>
            <a:r>
              <a:rPr lang="en-US" dirty="0"/>
              <a:t>In 1761, the </a:t>
            </a:r>
            <a:r>
              <a:rPr lang="en-US" u="sng" dirty="0">
                <a:hlinkClick r:id="rId2"/>
              </a:rPr>
              <a:t>Fenwick Weavers' Society</a:t>
            </a:r>
            <a:r>
              <a:rPr lang="en-US" dirty="0"/>
              <a:t> was formed in </a:t>
            </a:r>
            <a:r>
              <a:rPr lang="en-US" u="sng" dirty="0">
                <a:hlinkClick r:id="rId3"/>
              </a:rPr>
              <a:t>Fenwick</a:t>
            </a:r>
            <a:r>
              <a:rPr lang="en-US" dirty="0"/>
              <a:t>, </a:t>
            </a:r>
            <a:r>
              <a:rPr lang="en-US" u="sng" dirty="0">
                <a:hlinkClick r:id="rId4"/>
              </a:rPr>
              <a:t>East Ayrshire</a:t>
            </a:r>
            <a:r>
              <a:rPr lang="en-US" dirty="0"/>
              <a:t>, </a:t>
            </a:r>
            <a:r>
              <a:rPr lang="en-US" u="sng" dirty="0">
                <a:hlinkClick r:id="rId5"/>
              </a:rPr>
              <a:t>Scotland</a:t>
            </a:r>
            <a:r>
              <a:rPr lang="en-US" dirty="0"/>
              <a:t> to sell </a:t>
            </a:r>
            <a:r>
              <a:rPr lang="en-US" u="sng" dirty="0">
                <a:hlinkClick r:id="rId6"/>
              </a:rPr>
              <a:t>discounted</a:t>
            </a:r>
            <a:r>
              <a:rPr lang="en-US" dirty="0"/>
              <a:t> </a:t>
            </a:r>
            <a:r>
              <a:rPr lang="en-US" u="sng" dirty="0">
                <a:hlinkClick r:id="rId7"/>
              </a:rPr>
              <a:t>oatmeal</a:t>
            </a:r>
            <a:r>
              <a:rPr lang="en-US" dirty="0"/>
              <a:t> to local workers.</a:t>
            </a:r>
            <a:r>
              <a:rPr lang="en-US" u="sng" baseline="30000" dirty="0">
                <a:hlinkClick r:id="rId8"/>
              </a:rPr>
              <a:t>[3]</a:t>
            </a:r>
            <a:r>
              <a:rPr lang="en-US" dirty="0"/>
              <a:t> Its services expanded to include assistance with savings and loans, emigration and education. </a:t>
            </a:r>
          </a:p>
          <a:p>
            <a:r>
              <a:rPr lang="en-US" dirty="0"/>
              <a:t>In 1810, </a:t>
            </a:r>
            <a:r>
              <a:rPr lang="en-US" u="sng" dirty="0">
                <a:hlinkClick r:id="rId9"/>
              </a:rPr>
              <a:t>Welsh</a:t>
            </a:r>
            <a:r>
              <a:rPr lang="en-US" dirty="0"/>
              <a:t> </a:t>
            </a:r>
            <a:r>
              <a:rPr lang="en-US" u="sng" dirty="0">
                <a:hlinkClick r:id="rId10"/>
              </a:rPr>
              <a:t>social reformer</a:t>
            </a:r>
            <a:r>
              <a:rPr lang="en-US" dirty="0"/>
              <a:t> </a:t>
            </a:r>
            <a:r>
              <a:rPr lang="en-US" u="sng" dirty="0">
                <a:hlinkClick r:id="rId11"/>
              </a:rPr>
              <a:t>Robert Owen</a:t>
            </a:r>
            <a:r>
              <a:rPr lang="en-US" dirty="0"/>
              <a:t>, from Newtown in mid-</a:t>
            </a:r>
            <a:r>
              <a:rPr lang="en-US" u="sng" dirty="0">
                <a:hlinkClick r:id="rId12"/>
              </a:rPr>
              <a:t>Wales</a:t>
            </a:r>
            <a:r>
              <a:rPr lang="en-US" dirty="0"/>
              <a:t>, and his partners purchased </a:t>
            </a:r>
            <a:r>
              <a:rPr lang="en-US" u="sng" dirty="0">
                <a:hlinkClick r:id="rId13"/>
              </a:rPr>
              <a:t>New Lanark</a:t>
            </a:r>
            <a:r>
              <a:rPr lang="en-US" dirty="0"/>
              <a:t> mill from Owen's father-in-law and proceeded to introduce better labor standards including discounted retail shops where profits were passed on to his employees. Owen left New Lanark to pursue other forms of co-operative organization and develop co-op ideas through writing and lecture. </a:t>
            </a:r>
          </a:p>
          <a:p>
            <a:r>
              <a:rPr lang="en-US" dirty="0"/>
              <a:t>In 1828, </a:t>
            </a:r>
            <a:r>
              <a:rPr lang="en-US" u="sng" dirty="0">
                <a:hlinkClick r:id="rId14"/>
              </a:rPr>
              <a:t>William King</a:t>
            </a:r>
            <a:r>
              <a:rPr lang="en-US" dirty="0"/>
              <a:t> set up a newspaper, </a:t>
            </a:r>
            <a:r>
              <a:rPr lang="en-US" i="1" dirty="0"/>
              <a:t>The Cooperator</a:t>
            </a:r>
            <a:r>
              <a:rPr lang="en-US" dirty="0"/>
              <a:t>, to promote Owen's thinking, having already set up a co-operative store in </a:t>
            </a:r>
            <a:r>
              <a:rPr lang="en-US" u="sng" dirty="0">
                <a:hlinkClick r:id="rId15"/>
              </a:rPr>
              <a:t>Brighton</a:t>
            </a:r>
            <a:r>
              <a:rPr lang="en-US" dirty="0"/>
              <a:t>. </a:t>
            </a:r>
          </a:p>
          <a:p>
            <a:endParaRPr lang="en-US" dirty="0"/>
          </a:p>
        </p:txBody>
      </p:sp>
    </p:spTree>
    <p:extLst>
      <p:ext uri="{BB962C8B-B14F-4D97-AF65-F5344CB8AC3E}">
        <p14:creationId xmlns:p14="http://schemas.microsoft.com/office/powerpoint/2010/main" val="151815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484088"/>
          </a:xfrm>
        </p:spPr>
        <p:txBody>
          <a:bodyPr>
            <a:normAutofit fontScale="90000"/>
          </a:bodyPr>
          <a:lstStyle/>
          <a:p>
            <a:r>
              <a:rPr lang="en-US" b="1" dirty="0"/>
              <a:t>Origins</a:t>
            </a:r>
            <a:endParaRPr lang="en-US" dirty="0"/>
          </a:p>
        </p:txBody>
      </p:sp>
      <p:sp>
        <p:nvSpPr>
          <p:cNvPr id="3" name="Content Placeholder 2"/>
          <p:cNvSpPr>
            <a:spLocks noGrp="1"/>
          </p:cNvSpPr>
          <p:nvPr>
            <p:ph sz="quarter" idx="1"/>
          </p:nvPr>
        </p:nvSpPr>
        <p:spPr>
          <a:xfrm>
            <a:off x="204376" y="1502979"/>
            <a:ext cx="8482424" cy="4897822"/>
          </a:xfrm>
        </p:spPr>
        <p:txBody>
          <a:bodyPr>
            <a:normAutofit fontScale="85000" lnSpcReduction="20000"/>
          </a:bodyPr>
          <a:lstStyle/>
          <a:p>
            <a:pPr marL="0" indent="0">
              <a:buNone/>
            </a:pPr>
            <a:r>
              <a:rPr lang="en-US" dirty="0"/>
              <a:t>The </a:t>
            </a:r>
            <a:r>
              <a:rPr lang="en-US" u="sng" dirty="0">
                <a:hlinkClick r:id="rId2"/>
              </a:rPr>
              <a:t>Rochdale Society of Equitable Pioneers</a:t>
            </a:r>
            <a:r>
              <a:rPr lang="en-US" dirty="0"/>
              <a:t>, founded in 1844, is usually considered the first successful co-operative enterprise, used as a model for modern co-ops, following the '</a:t>
            </a:r>
            <a:r>
              <a:rPr lang="en-US" u="sng" dirty="0">
                <a:hlinkClick r:id="rId3"/>
              </a:rPr>
              <a:t>Rochdale Principles</a:t>
            </a:r>
            <a:r>
              <a:rPr lang="en-US" dirty="0"/>
              <a:t>'. A group of 28 weavers and other artisans in </a:t>
            </a:r>
            <a:r>
              <a:rPr lang="en-US" u="sng" dirty="0">
                <a:hlinkClick r:id="rId4"/>
              </a:rPr>
              <a:t>Rochdale</a:t>
            </a:r>
            <a:r>
              <a:rPr lang="en-US" dirty="0"/>
              <a:t>, </a:t>
            </a:r>
            <a:r>
              <a:rPr lang="en-US" u="sng" dirty="0">
                <a:hlinkClick r:id="rId5"/>
              </a:rPr>
              <a:t>England</a:t>
            </a:r>
            <a:r>
              <a:rPr lang="en-US" dirty="0"/>
              <a:t> set up the society to open their own store selling food items they could not otherwise afford. Within ten years there were over 1,000 co-operative societies in the United Kingdom. </a:t>
            </a:r>
            <a:endParaRPr lang="en-US" b="1" dirty="0"/>
          </a:p>
          <a:p>
            <a:r>
              <a:rPr lang="en-US" dirty="0"/>
              <a:t>In the final year of the 20th century, cooperatives banded together to establish a number of </a:t>
            </a:r>
            <a:r>
              <a:rPr lang="en-US" u="sng" dirty="0">
                <a:hlinkClick r:id="rId6"/>
              </a:rPr>
              <a:t>social enterprise</a:t>
            </a:r>
            <a:r>
              <a:rPr lang="en-US" dirty="0"/>
              <a:t> agencies which have moved to adopt the multi-stakeholder cooperative model.</a:t>
            </a:r>
            <a:r>
              <a:rPr lang="en-US" u="sng" baseline="30000" dirty="0">
                <a:hlinkClick r:id="rId7"/>
              </a:rPr>
              <a:t>[4]</a:t>
            </a:r>
            <a:r>
              <a:rPr lang="en-US" u="sng" baseline="30000" dirty="0">
                <a:hlinkClick r:id="rId8"/>
              </a:rPr>
              <a:t>[5]</a:t>
            </a:r>
            <a:r>
              <a:rPr lang="en-US" dirty="0"/>
              <a:t> </a:t>
            </a:r>
          </a:p>
          <a:p>
            <a:r>
              <a:rPr lang="en-US" dirty="0"/>
              <a:t>In the last 15 years (1994 - 2009) the </a:t>
            </a:r>
            <a:r>
              <a:rPr lang="en-US" u="sng" dirty="0">
                <a:hlinkClick r:id="rId9"/>
              </a:rPr>
              <a:t>EU</a:t>
            </a:r>
            <a:r>
              <a:rPr lang="en-US" dirty="0"/>
              <a:t> and its member nations, have gradually revised national accounting systems to "make visible" the increasing contribution of </a:t>
            </a:r>
            <a:r>
              <a:rPr lang="en-US" u="sng" dirty="0">
                <a:hlinkClick r:id="rId10"/>
              </a:rPr>
              <a:t>social economy</a:t>
            </a:r>
            <a:r>
              <a:rPr lang="en-US" dirty="0"/>
              <a:t> organizations.</a:t>
            </a:r>
            <a:r>
              <a:rPr lang="en-US" u="sng" baseline="30000" dirty="0">
                <a:hlinkClick r:id="rId11"/>
              </a:rPr>
              <a:t>[6]</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61836"/>
          </a:xfrm>
        </p:spPr>
        <p:txBody>
          <a:bodyPr>
            <a:normAutofit fontScale="90000"/>
          </a:bodyPr>
          <a:lstStyle/>
          <a:p>
            <a:r>
              <a:rPr lang="en-US" b="1" dirty="0"/>
              <a:t>Organizational and ideological roots</a:t>
            </a:r>
            <a:endParaRPr lang="en-US" dirty="0"/>
          </a:p>
        </p:txBody>
      </p:sp>
      <p:sp>
        <p:nvSpPr>
          <p:cNvPr id="3" name="Content Placeholder 2"/>
          <p:cNvSpPr>
            <a:spLocks noGrp="1"/>
          </p:cNvSpPr>
          <p:nvPr>
            <p:ph sz="quarter" idx="1"/>
          </p:nvPr>
        </p:nvSpPr>
        <p:spPr>
          <a:xfrm>
            <a:off x="207340" y="699730"/>
            <a:ext cx="8479460" cy="6158270"/>
          </a:xfrm>
        </p:spPr>
        <p:txBody>
          <a:bodyPr>
            <a:normAutofit fontScale="55000" lnSpcReduction="20000"/>
          </a:bodyPr>
          <a:lstStyle/>
          <a:p>
            <a:pPr>
              <a:buNone/>
            </a:pPr>
            <a:endParaRPr lang="en-US" dirty="0"/>
          </a:p>
          <a:p>
            <a:r>
              <a:rPr lang="en-US" sz="3800" dirty="0"/>
              <a:t>In the </a:t>
            </a:r>
            <a:r>
              <a:rPr lang="en-US" sz="3800" u="sng" dirty="0">
                <a:hlinkClick r:id="rId2"/>
              </a:rPr>
              <a:t>Anglosphere</a:t>
            </a:r>
            <a:r>
              <a:rPr lang="en-US" sz="3800" dirty="0"/>
              <a:t>, post-</a:t>
            </a:r>
            <a:r>
              <a:rPr lang="en-US" sz="3800" u="sng" dirty="0">
                <a:hlinkClick r:id="rId3"/>
              </a:rPr>
              <a:t>feudal</a:t>
            </a:r>
            <a:r>
              <a:rPr lang="en-US" sz="3800" dirty="0"/>
              <a:t> forms of cooperation between workers and owners, that are expressed today as "profit-sharing" and "surplus sharing" arrangements, existed as far back as 1795.</a:t>
            </a:r>
            <a:r>
              <a:rPr lang="en-US" sz="3800" u="sng" baseline="30000" dirty="0">
                <a:hlinkClick r:id="rId4"/>
              </a:rPr>
              <a:t>[7]</a:t>
            </a:r>
            <a:endParaRPr lang="en-US" sz="3800" u="sng" baseline="30000" dirty="0"/>
          </a:p>
          <a:p>
            <a:r>
              <a:rPr lang="en-US" sz="3800" dirty="0"/>
              <a:t> The key ideological influence on the </a:t>
            </a:r>
            <a:r>
              <a:rPr lang="en-US" sz="3800" dirty="0" err="1"/>
              <a:t>Anglosphere</a:t>
            </a:r>
            <a:r>
              <a:rPr lang="en-US" sz="3800" dirty="0"/>
              <a:t> branch of the cooperative movement, however, was a </a:t>
            </a:r>
            <a:r>
              <a:rPr lang="en-US" sz="3800" i="1" dirty="0"/>
              <a:t>rejection</a:t>
            </a:r>
            <a:r>
              <a:rPr lang="en-US" sz="3800" dirty="0"/>
              <a:t> of the </a:t>
            </a:r>
            <a:r>
              <a:rPr lang="en-US" sz="3800" u="sng" dirty="0">
                <a:hlinkClick r:id="rId5"/>
              </a:rPr>
              <a:t>charity</a:t>
            </a:r>
            <a:r>
              <a:rPr lang="en-US" sz="3800" dirty="0"/>
              <a:t> principles that underpinned </a:t>
            </a:r>
            <a:r>
              <a:rPr lang="en-US" sz="3800" u="sng" dirty="0">
                <a:hlinkClick r:id="rId6"/>
              </a:rPr>
              <a:t>welfare</a:t>
            </a:r>
            <a:r>
              <a:rPr lang="en-US" sz="3800" dirty="0"/>
              <a:t> reforms when the </a:t>
            </a:r>
            <a:r>
              <a:rPr lang="en-US" sz="3800" u="sng" dirty="0">
                <a:hlinkClick r:id="rId7"/>
              </a:rPr>
              <a:t>British government</a:t>
            </a:r>
            <a:r>
              <a:rPr lang="en-US" sz="3800" dirty="0"/>
              <a:t> radically revised its </a:t>
            </a:r>
            <a:r>
              <a:rPr lang="en-US" sz="3800" u="sng" dirty="0">
                <a:hlinkClick r:id="rId8"/>
              </a:rPr>
              <a:t>Poor Laws</a:t>
            </a:r>
            <a:r>
              <a:rPr lang="en-US" sz="3800" dirty="0"/>
              <a:t> in 1834. As both state and church institutions began to routinely distinguish between the 'deserving' and 'undeserving' poor, a movement of </a:t>
            </a:r>
            <a:r>
              <a:rPr lang="en-US" sz="3800" u="sng" dirty="0">
                <a:hlinkClick r:id="rId9"/>
              </a:rPr>
              <a:t>friendly societies</a:t>
            </a:r>
            <a:r>
              <a:rPr lang="en-US" sz="3800" dirty="0"/>
              <a:t> grew throughout the </a:t>
            </a:r>
            <a:r>
              <a:rPr lang="en-US" sz="3800" u="sng" dirty="0">
                <a:hlinkClick r:id="rId10"/>
              </a:rPr>
              <a:t>British Empire</a:t>
            </a:r>
            <a:r>
              <a:rPr lang="en-US" sz="3800" dirty="0"/>
              <a:t> based on the principle of mutuality, committed to self-help in the welfare of working people.</a:t>
            </a:r>
          </a:p>
          <a:p>
            <a:r>
              <a:rPr lang="en-US" sz="3800" dirty="0"/>
              <a:t>Friendly Societies established forums through which </a:t>
            </a:r>
            <a:r>
              <a:rPr lang="en-US" sz="3800" u="sng" dirty="0">
                <a:hlinkClick r:id="rId11"/>
              </a:rPr>
              <a:t>one member, one vote</a:t>
            </a:r>
            <a:r>
              <a:rPr lang="en-US" sz="3800" dirty="0"/>
              <a:t> was practiced in </a:t>
            </a:r>
            <a:r>
              <a:rPr lang="en-US" sz="3800" dirty="0" err="1"/>
              <a:t>organisation</a:t>
            </a:r>
            <a:r>
              <a:rPr lang="en-US" sz="3800" dirty="0"/>
              <a:t> decision-making. The principles challenged the idea that a person should be an owner of </a:t>
            </a:r>
            <a:r>
              <a:rPr lang="en-US" sz="3800" u="sng" dirty="0">
                <a:hlinkClick r:id="rId12"/>
              </a:rPr>
              <a:t>property</a:t>
            </a:r>
            <a:r>
              <a:rPr lang="en-US" sz="3800" dirty="0"/>
              <a:t> before being granted a political voice.</a:t>
            </a:r>
            <a:r>
              <a:rPr lang="en-US" sz="3800" u="sng" baseline="30000" dirty="0">
                <a:hlinkClick r:id="rId13"/>
              </a:rPr>
              <a:t>[4]</a:t>
            </a:r>
            <a:r>
              <a:rPr lang="en-US" sz="3800" dirty="0"/>
              <a:t> </a:t>
            </a:r>
          </a:p>
          <a:p>
            <a:r>
              <a:rPr lang="en-US" sz="3800" dirty="0"/>
              <a:t>Throughout the second half of the nineteenth century (and then repeatedly every 20 years or so) there has been a surge in the number of cooperative </a:t>
            </a:r>
            <a:r>
              <a:rPr lang="en-US" sz="3800" dirty="0" err="1"/>
              <a:t>organisations</a:t>
            </a:r>
            <a:r>
              <a:rPr lang="en-US" sz="3800" dirty="0"/>
              <a:t>, both in commercial practice and civil society, operating to advance </a:t>
            </a:r>
            <a:r>
              <a:rPr lang="en-US" sz="3800" u="sng" dirty="0">
                <a:hlinkClick r:id="rId14"/>
              </a:rPr>
              <a:t>democracy</a:t>
            </a:r>
            <a:r>
              <a:rPr lang="en-US" sz="3800" dirty="0"/>
              <a:t> and </a:t>
            </a:r>
            <a:r>
              <a:rPr lang="en-US" sz="3800" u="sng" dirty="0">
                <a:hlinkClick r:id="rId15"/>
              </a:rPr>
              <a:t>universal suffrage</a:t>
            </a:r>
            <a:r>
              <a:rPr lang="en-US" sz="3800" dirty="0"/>
              <a:t> as a political principle.</a:t>
            </a:r>
            <a:r>
              <a:rPr lang="en-US" sz="3800" u="sng" baseline="30000" dirty="0">
                <a:hlinkClick r:id="rId16"/>
              </a:rPr>
              <a:t>[8]</a:t>
            </a:r>
            <a:endParaRPr lang="en-US" sz="3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Organizational and ideological roots</a:t>
            </a:r>
            <a:endParaRPr lang="en-US" dirty="0"/>
          </a:p>
        </p:txBody>
      </p:sp>
      <p:sp>
        <p:nvSpPr>
          <p:cNvPr id="3" name="Content Placeholder 2"/>
          <p:cNvSpPr>
            <a:spLocks noGrp="1"/>
          </p:cNvSpPr>
          <p:nvPr>
            <p:ph sz="quarter" idx="1"/>
          </p:nvPr>
        </p:nvSpPr>
        <p:spPr>
          <a:xfrm>
            <a:off x="457200" y="905154"/>
            <a:ext cx="8229600" cy="5952846"/>
          </a:xfrm>
        </p:spPr>
        <p:txBody>
          <a:bodyPr>
            <a:normAutofit/>
          </a:bodyPr>
          <a:lstStyle/>
          <a:p>
            <a:pPr>
              <a:buNone/>
            </a:pPr>
            <a:endParaRPr lang="en-US" dirty="0"/>
          </a:p>
          <a:p>
            <a:r>
              <a:rPr lang="en-US" dirty="0"/>
              <a:t>Friendly Societies and consumer cooperatives became the dominant form of organization amongst working people in </a:t>
            </a:r>
            <a:r>
              <a:rPr lang="en-US" dirty="0" err="1"/>
              <a:t>Anglosphere</a:t>
            </a:r>
            <a:r>
              <a:rPr lang="en-US" dirty="0"/>
              <a:t> </a:t>
            </a:r>
            <a:r>
              <a:rPr lang="en-US" u="sng" dirty="0">
                <a:hlinkClick r:id="rId2"/>
              </a:rPr>
              <a:t>industrial societies</a:t>
            </a:r>
            <a:r>
              <a:rPr lang="en-US" dirty="0"/>
              <a:t> prior to the rise of </a:t>
            </a:r>
            <a:r>
              <a:rPr lang="en-US" u="sng" dirty="0">
                <a:hlinkClick r:id="rId3"/>
              </a:rPr>
              <a:t>trade unions</a:t>
            </a:r>
            <a:r>
              <a:rPr lang="en-US" dirty="0"/>
              <a:t> and industrial factories. </a:t>
            </a:r>
            <a:r>
              <a:rPr lang="en-US" dirty="0" err="1"/>
              <a:t>Weinbren</a:t>
            </a:r>
            <a:r>
              <a:rPr lang="en-US" dirty="0"/>
              <a:t> reports that by the end of the 19th century, over 80% of British working age men and 90% of Australian working age men were members of one or more Friendly Society.</a:t>
            </a:r>
            <a:r>
              <a:rPr lang="en-US" u="sng" baseline="30000" dirty="0">
                <a:hlinkClick r:id="rId4"/>
              </a:rPr>
              <a:t>[9]</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9164-7A80-CF45-8F7A-32E9F35004B0}"/>
              </a:ext>
            </a:extLst>
          </p:cNvPr>
          <p:cNvSpPr>
            <a:spLocks noGrp="1"/>
          </p:cNvSpPr>
          <p:nvPr>
            <p:ph type="title"/>
          </p:nvPr>
        </p:nvSpPr>
        <p:spPr>
          <a:xfrm>
            <a:off x="301752" y="228599"/>
            <a:ext cx="8534400" cy="948559"/>
          </a:xfrm>
        </p:spPr>
        <p:txBody>
          <a:bodyPr>
            <a:normAutofit fontScale="90000"/>
          </a:bodyPr>
          <a:lstStyle/>
          <a:p>
            <a:r>
              <a:rPr lang="en-US" dirty="0"/>
              <a:t>Upping the Ante:</a:t>
            </a:r>
            <a:br>
              <a:rPr lang="en-US" dirty="0"/>
            </a:br>
            <a:r>
              <a:rPr lang="en-US" dirty="0"/>
              <a:t>The Jubilee as National Common Purse</a:t>
            </a:r>
          </a:p>
        </p:txBody>
      </p:sp>
      <p:sp>
        <p:nvSpPr>
          <p:cNvPr id="3" name="Content Placeholder 2">
            <a:extLst>
              <a:ext uri="{FF2B5EF4-FFF2-40B4-BE49-F238E27FC236}">
                <a16:creationId xmlns:a16="http://schemas.microsoft.com/office/drawing/2014/main" id="{2D9FAD76-0E31-0E46-913B-2863F66E7DE6}"/>
              </a:ext>
            </a:extLst>
          </p:cNvPr>
          <p:cNvSpPr>
            <a:spLocks noGrp="1"/>
          </p:cNvSpPr>
          <p:nvPr>
            <p:ph sz="quarter" idx="1"/>
          </p:nvPr>
        </p:nvSpPr>
        <p:spPr/>
        <p:txBody>
          <a:bodyPr>
            <a:normAutofit fontScale="92500"/>
          </a:bodyPr>
          <a:lstStyle/>
          <a:p>
            <a:r>
              <a:rPr lang="en-US" dirty="0"/>
              <a:t>Individual or clan ownership is affirmed in the Jubilee and throughout the scriptures. Which parts of society should be privately owned? </a:t>
            </a:r>
          </a:p>
          <a:p>
            <a:r>
              <a:rPr lang="en-US" dirty="0"/>
              <a:t>Which parts of society belong to all? </a:t>
            </a:r>
          </a:p>
          <a:p>
            <a:r>
              <a:rPr lang="en-US" dirty="0"/>
              <a:t>Lakes? Forests? Sea? Beaches? Industrial Produce? </a:t>
            </a:r>
          </a:p>
          <a:p>
            <a:endParaRPr lang="en-US" dirty="0"/>
          </a:p>
          <a:p>
            <a:r>
              <a:rPr lang="en-US" dirty="0"/>
              <a:t>If some things are Collective, who makes the decisions?</a:t>
            </a:r>
          </a:p>
          <a:p>
            <a:endParaRPr lang="en-US" dirty="0"/>
          </a:p>
          <a:p>
            <a:r>
              <a:rPr lang="en-US" dirty="0"/>
              <a:t>This is the healthy(?) tension between left and right in First World Economies.</a:t>
            </a:r>
          </a:p>
          <a:p>
            <a:endParaRPr lang="en-US" dirty="0"/>
          </a:p>
          <a:p>
            <a:endParaRPr lang="en-US" dirty="0"/>
          </a:p>
        </p:txBody>
      </p:sp>
    </p:spTree>
    <p:extLst>
      <p:ext uri="{BB962C8B-B14F-4D97-AF65-F5344CB8AC3E}">
        <p14:creationId xmlns:p14="http://schemas.microsoft.com/office/powerpoint/2010/main" val="125087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Organizational and ideological roots</a:t>
            </a:r>
            <a:br>
              <a:rPr lang="en-US" b="1" dirty="0"/>
            </a:br>
            <a:endParaRPr lang="en-US" dirty="0"/>
          </a:p>
        </p:txBody>
      </p:sp>
      <p:sp>
        <p:nvSpPr>
          <p:cNvPr id="3" name="Content Placeholder 2"/>
          <p:cNvSpPr>
            <a:spLocks noGrp="1"/>
          </p:cNvSpPr>
          <p:nvPr>
            <p:ph sz="quarter" idx="1"/>
          </p:nvPr>
        </p:nvSpPr>
        <p:spPr>
          <a:xfrm>
            <a:off x="457200" y="905154"/>
            <a:ext cx="8229600" cy="5611260"/>
          </a:xfrm>
        </p:spPr>
        <p:txBody>
          <a:bodyPr>
            <a:normAutofit lnSpcReduction="10000"/>
          </a:bodyPr>
          <a:lstStyle/>
          <a:p>
            <a:pPr>
              <a:buNone/>
            </a:pPr>
            <a:endParaRPr lang="en-US" dirty="0"/>
          </a:p>
          <a:p>
            <a:r>
              <a:rPr lang="en-US" dirty="0"/>
              <a:t>From the mid-nineteenth century, </a:t>
            </a:r>
            <a:r>
              <a:rPr lang="en-US" u="sng" dirty="0">
                <a:hlinkClick r:id="rId2"/>
              </a:rPr>
              <a:t>mutual organisations</a:t>
            </a:r>
            <a:r>
              <a:rPr lang="en-US" dirty="0"/>
              <a:t> embraced these ideas in economic enterprises, firstly amongst tradespeople, and later in cooperative stores, educational institutes, financial institutions and industrial enterprises. The common thread (enacted in different ways, and subject to the constraints of various systems of national law) is the principle that an enterprise or association should be owned and controlled by the people it serves, and share any surpluses on the basis of each members' cooperative contribution (as a producer, </a:t>
            </a:r>
            <a:r>
              <a:rPr lang="en-US" dirty="0" err="1"/>
              <a:t>labourer</a:t>
            </a:r>
            <a:r>
              <a:rPr lang="en-US" dirty="0"/>
              <a:t> or consumer) rather than their capacity to invest financial capital.</a:t>
            </a:r>
            <a:r>
              <a:rPr lang="en-US" u="sng" baseline="30000" dirty="0">
                <a:hlinkClick r:id="rId3"/>
              </a:rPr>
              <a:t>[10]</a:t>
            </a:r>
            <a:endParaRPr lang="en-US" dirty="0"/>
          </a:p>
        </p:txBody>
      </p:sp>
    </p:spTree>
    <p:extLst>
      <p:ext uri="{BB962C8B-B14F-4D97-AF65-F5344CB8AC3E}">
        <p14:creationId xmlns:p14="http://schemas.microsoft.com/office/powerpoint/2010/main" val="172758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Organizational and ideological roots</a:t>
            </a:r>
            <a:endParaRPr lang="en-US" dirty="0"/>
          </a:p>
        </p:txBody>
      </p:sp>
      <p:sp>
        <p:nvSpPr>
          <p:cNvPr id="3" name="Content Placeholder 2"/>
          <p:cNvSpPr>
            <a:spLocks noGrp="1"/>
          </p:cNvSpPr>
          <p:nvPr>
            <p:ph sz="quarter" idx="1"/>
          </p:nvPr>
        </p:nvSpPr>
        <p:spPr>
          <a:xfrm>
            <a:off x="457200" y="1007350"/>
            <a:ext cx="8229600" cy="5343038"/>
          </a:xfrm>
        </p:spPr>
        <p:txBody>
          <a:bodyPr>
            <a:normAutofit fontScale="85000" lnSpcReduction="20000"/>
          </a:bodyPr>
          <a:lstStyle/>
          <a:p>
            <a:pPr>
              <a:buNone/>
            </a:pPr>
            <a:endParaRPr lang="en-US" dirty="0"/>
          </a:p>
          <a:p>
            <a:endParaRPr lang="en-US" dirty="0"/>
          </a:p>
          <a:p>
            <a:r>
              <a:rPr lang="en-US" dirty="0"/>
              <a:t>The cooperative movement has been fueled globally by ideas of </a:t>
            </a:r>
            <a:r>
              <a:rPr lang="en-US" u="sng" dirty="0">
                <a:hlinkClick r:id="rId2"/>
              </a:rPr>
              <a:t>economic democracy</a:t>
            </a:r>
            <a:r>
              <a:rPr lang="en-US" dirty="0"/>
              <a:t>. Economic democracy is a socio-economic philosophy that suggests an expansion of decision-making power from a small minority of corporate shareholders to a larger majority of public stakeholders. </a:t>
            </a:r>
          </a:p>
          <a:p>
            <a:endParaRPr lang="en-US" dirty="0"/>
          </a:p>
          <a:p>
            <a:r>
              <a:rPr lang="en-US" dirty="0"/>
              <a:t>There are many different approaches to thinking about and building economic democracy. Both </a:t>
            </a:r>
            <a:r>
              <a:rPr lang="en-US" u="sng" dirty="0">
                <a:hlinkClick r:id="rId3"/>
              </a:rPr>
              <a:t>Marxism</a:t>
            </a:r>
            <a:r>
              <a:rPr lang="en-US" dirty="0"/>
              <a:t> and </a:t>
            </a:r>
            <a:r>
              <a:rPr lang="en-US" u="sng" dirty="0">
                <a:hlinkClick r:id="rId4"/>
              </a:rPr>
              <a:t>anarchism</a:t>
            </a:r>
            <a:r>
              <a:rPr lang="en-US" dirty="0"/>
              <a:t>, for example, have been influenced by </a:t>
            </a:r>
            <a:r>
              <a:rPr lang="en-US" u="sng" dirty="0">
                <a:hlinkClick r:id="rId5"/>
              </a:rPr>
              <a:t>utopian socialism</a:t>
            </a:r>
            <a:r>
              <a:rPr lang="en-US" dirty="0"/>
              <a:t>, which was based on voluntary cooperation, </a:t>
            </a:r>
            <a:r>
              <a:rPr lang="en-US" i="1" dirty="0"/>
              <a:t>without</a:t>
            </a:r>
            <a:r>
              <a:rPr lang="en-US" dirty="0"/>
              <a:t> recognition of </a:t>
            </a:r>
            <a:r>
              <a:rPr lang="en-US" u="sng" dirty="0">
                <a:hlinkClick r:id="rId6"/>
              </a:rPr>
              <a:t>class conflict</a:t>
            </a:r>
            <a:r>
              <a:rPr lang="en-US" dirty="0"/>
              <a:t>. Anarchists are committed to </a:t>
            </a:r>
            <a:r>
              <a:rPr lang="en-US" u="sng" dirty="0">
                <a:hlinkClick r:id="rId7"/>
              </a:rPr>
              <a:t>libertarian socialism</a:t>
            </a:r>
            <a:r>
              <a:rPr lang="en-US" dirty="0"/>
              <a:t> and they have focused on local organization, including locally-managed cooperatives, linked through confederations of unions, cooperatives and communities. </a:t>
            </a:r>
          </a:p>
          <a:p>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Organizational and ideological roots</a:t>
            </a:r>
            <a:endParaRPr lang="en-US" dirty="0"/>
          </a:p>
        </p:txBody>
      </p:sp>
      <p:sp>
        <p:nvSpPr>
          <p:cNvPr id="3" name="Content Placeholder 2"/>
          <p:cNvSpPr>
            <a:spLocks noGrp="1"/>
          </p:cNvSpPr>
          <p:nvPr>
            <p:ph sz="quarter" idx="1"/>
          </p:nvPr>
        </p:nvSpPr>
        <p:spPr>
          <a:xfrm>
            <a:off x="457200" y="1007349"/>
            <a:ext cx="8229600" cy="5850651"/>
          </a:xfrm>
        </p:spPr>
        <p:txBody>
          <a:bodyPr>
            <a:normAutofit lnSpcReduction="10000"/>
          </a:bodyPr>
          <a:lstStyle/>
          <a:p>
            <a:pPr marL="0" indent="0">
              <a:buNone/>
            </a:pPr>
            <a:endParaRPr lang="en-US" dirty="0"/>
          </a:p>
          <a:p>
            <a:r>
              <a:rPr lang="en-US" dirty="0"/>
              <a:t>Marxists, who as socialists have likewise held and worked for the goal of democratizing productive and reproductive relationships, often placed a greater strategic emphasis on confronting the larger scales of human organization. As they viewed the capitalist class to be prohibitively politically, militarily and culturally mobilized in order to maintain an exploitable </a:t>
            </a:r>
            <a:r>
              <a:rPr lang="en-US" u="sng" dirty="0">
                <a:hlinkClick r:id="rId2"/>
              </a:rPr>
              <a:t>working class</a:t>
            </a:r>
            <a:r>
              <a:rPr lang="en-US" dirty="0"/>
              <a:t>, they fought in the early </a:t>
            </a:r>
            <a:r>
              <a:rPr lang="en-US" u="sng" dirty="0">
                <a:hlinkClick r:id="rId3"/>
              </a:rPr>
              <a:t>twentieth century</a:t>
            </a:r>
            <a:r>
              <a:rPr lang="en-US" dirty="0"/>
              <a:t> to appropriate from the capitalist class the society's collective political capacity in the form of </a:t>
            </a:r>
            <a:r>
              <a:rPr lang="en-US" u="sng" dirty="0">
                <a:hlinkClick r:id="rId4"/>
              </a:rPr>
              <a:t>the state</a:t>
            </a:r>
            <a:r>
              <a:rPr lang="en-US" dirty="0"/>
              <a:t>, either through </a:t>
            </a:r>
            <a:r>
              <a:rPr lang="en-US" u="sng" dirty="0">
                <a:hlinkClick r:id="rId5"/>
              </a:rPr>
              <a:t>democratic socialism</a:t>
            </a:r>
            <a:r>
              <a:rPr lang="en-US" dirty="0"/>
              <a:t>, or through what came to be known as </a:t>
            </a:r>
            <a:r>
              <a:rPr lang="en-US" u="sng" dirty="0">
                <a:hlinkClick r:id="rId6"/>
              </a:rPr>
              <a:t>Leninism</a:t>
            </a:r>
            <a:r>
              <a:rPr lang="en-US" dirty="0"/>
              <a: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Organizational and ideological roots</a:t>
            </a:r>
            <a:endParaRPr lang="en-US" dirty="0"/>
          </a:p>
        </p:txBody>
      </p:sp>
      <p:sp>
        <p:nvSpPr>
          <p:cNvPr id="3" name="Content Placeholder 2"/>
          <p:cNvSpPr>
            <a:spLocks noGrp="1"/>
          </p:cNvSpPr>
          <p:nvPr>
            <p:ph sz="quarter" idx="1"/>
          </p:nvPr>
        </p:nvSpPr>
        <p:spPr>
          <a:xfrm>
            <a:off x="457200" y="1007349"/>
            <a:ext cx="8229600" cy="5850651"/>
          </a:xfrm>
        </p:spPr>
        <p:txBody>
          <a:bodyPr>
            <a:normAutofit/>
          </a:bodyPr>
          <a:lstStyle/>
          <a:p>
            <a:pPr marL="0" indent="0">
              <a:buNone/>
            </a:pPr>
            <a:endParaRPr lang="en-US" dirty="0"/>
          </a:p>
          <a:p>
            <a:r>
              <a:rPr lang="en-US" dirty="0"/>
              <a:t>Though they regard the state as an unnecessarily oppressive institution, Marxists considered appropriating national and international-scale capitalist institutions and resources (such as the state) to be an important first pillar in creating conditions favorable to solidaristic economies.</a:t>
            </a:r>
            <a:r>
              <a:rPr lang="en-US" u="sng" baseline="30000" dirty="0">
                <a:hlinkClick r:id="rId2"/>
              </a:rPr>
              <a:t>[11]</a:t>
            </a:r>
            <a:r>
              <a:rPr lang="en-US" u="sng" baseline="30000" dirty="0">
                <a:hlinkClick r:id="rId3"/>
              </a:rPr>
              <a:t>[12]</a:t>
            </a:r>
            <a:r>
              <a:rPr lang="en-US" dirty="0"/>
              <a:t> With the declining influence of the </a:t>
            </a:r>
            <a:r>
              <a:rPr lang="en-US" u="sng" dirty="0">
                <a:hlinkClick r:id="rId4"/>
              </a:rPr>
              <a:t>USSR</a:t>
            </a:r>
            <a:r>
              <a:rPr lang="en-US" dirty="0"/>
              <a:t> after the 1960s, socialist strategies pluralized, though economic democratizers have not as yet established a fundamental challenge to the </a:t>
            </a:r>
            <a:r>
              <a:rPr lang="en-US" u="sng" dirty="0">
                <a:hlinkClick r:id="rId5"/>
              </a:rPr>
              <a:t>hegemony</a:t>
            </a:r>
            <a:r>
              <a:rPr lang="en-US" dirty="0"/>
              <a:t> of global </a:t>
            </a:r>
            <a:r>
              <a:rPr lang="en-US" u="sng" dirty="0">
                <a:hlinkClick r:id="rId6"/>
              </a:rPr>
              <a:t>neoliberal</a:t>
            </a:r>
            <a:r>
              <a:rPr lang="en-US" dirty="0"/>
              <a:t> capitalism.</a:t>
            </a:r>
          </a:p>
          <a:p>
            <a:endParaRPr lang="en-US" dirty="0"/>
          </a:p>
        </p:txBody>
      </p:sp>
    </p:spTree>
    <p:extLst>
      <p:ext uri="{BB962C8B-B14F-4D97-AF65-F5344CB8AC3E}">
        <p14:creationId xmlns:p14="http://schemas.microsoft.com/office/powerpoint/2010/main" val="155384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E299-0A97-294F-BEB9-AD7E6B4835B5}"/>
              </a:ext>
            </a:extLst>
          </p:cNvPr>
          <p:cNvSpPr>
            <a:spLocks noGrp="1"/>
          </p:cNvSpPr>
          <p:nvPr>
            <p:ph type="title"/>
          </p:nvPr>
        </p:nvSpPr>
        <p:spPr/>
        <p:txBody>
          <a:bodyPr>
            <a:normAutofit fontScale="90000"/>
          </a:bodyPr>
          <a:lstStyle/>
          <a:p>
            <a:r>
              <a:rPr lang="en-US" dirty="0"/>
              <a:t>The Common Purse and the Salvation of Europe</a:t>
            </a:r>
          </a:p>
        </p:txBody>
      </p:sp>
      <p:sp>
        <p:nvSpPr>
          <p:cNvPr id="3" name="Content Placeholder 2">
            <a:extLst>
              <a:ext uri="{FF2B5EF4-FFF2-40B4-BE49-F238E27FC236}">
                <a16:creationId xmlns:a16="http://schemas.microsoft.com/office/drawing/2014/main" id="{ED82F901-BCC5-9B46-88D2-A2E9562CFC90}"/>
              </a:ext>
            </a:extLst>
          </p:cNvPr>
          <p:cNvSpPr>
            <a:spLocks noGrp="1"/>
          </p:cNvSpPr>
          <p:nvPr>
            <p:ph sz="quarter" idx="1"/>
          </p:nvPr>
        </p:nvSpPr>
        <p:spPr/>
        <p:txBody>
          <a:bodyPr/>
          <a:lstStyle/>
          <a:p>
            <a:r>
              <a:rPr lang="en-US" dirty="0"/>
              <a:t>How does the story of Judas relate to European Cities? </a:t>
            </a:r>
          </a:p>
          <a:p>
            <a:endParaRPr lang="en-US" dirty="0"/>
          </a:p>
          <a:p>
            <a:r>
              <a:rPr lang="en-US" dirty="0"/>
              <a:t>He kept the Common Purse</a:t>
            </a:r>
          </a:p>
          <a:p>
            <a:r>
              <a:rPr lang="en-US" dirty="0"/>
              <a:t>Acts 2 Expands the concept of the Common Purse to the common Purse of a whole Community of Faith</a:t>
            </a:r>
          </a:p>
          <a:p>
            <a:r>
              <a:rPr lang="en-US" dirty="0"/>
              <a:t>Th Irish friars who evangelized rope in the 5</a:t>
            </a:r>
            <a:r>
              <a:rPr lang="en-US" baseline="30000" dirty="0"/>
              <a:t>th</a:t>
            </a:r>
            <a:r>
              <a:rPr lang="en-US" dirty="0"/>
              <a:t> – 9</a:t>
            </a:r>
            <a:r>
              <a:rPr lang="en-US" baseline="30000" dirty="0"/>
              <a:t>th</a:t>
            </a:r>
            <a:r>
              <a:rPr lang="en-US" dirty="0"/>
              <a:t> century established monasteries with a common purse.  These become the center of industry. Thus were the European cities born.</a:t>
            </a:r>
          </a:p>
        </p:txBody>
      </p:sp>
    </p:spTree>
    <p:extLst>
      <p:ext uri="{BB962C8B-B14F-4D97-AF65-F5344CB8AC3E}">
        <p14:creationId xmlns:p14="http://schemas.microsoft.com/office/powerpoint/2010/main" val="2944179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Cooperatives as legal entities</a:t>
            </a:r>
            <a:r>
              <a:rPr lang="en-US" dirty="0"/>
              <a:t> </a:t>
            </a:r>
          </a:p>
        </p:txBody>
      </p:sp>
      <p:sp>
        <p:nvSpPr>
          <p:cNvPr id="3" name="Content Placeholder 2"/>
          <p:cNvSpPr>
            <a:spLocks noGrp="1"/>
          </p:cNvSpPr>
          <p:nvPr>
            <p:ph sz="quarter" idx="1"/>
          </p:nvPr>
        </p:nvSpPr>
        <p:spPr>
          <a:xfrm>
            <a:off x="457200" y="987552"/>
            <a:ext cx="8229600" cy="5596712"/>
          </a:xfrm>
        </p:spPr>
        <p:txBody>
          <a:bodyPr>
            <a:normAutofit/>
          </a:bodyPr>
          <a:lstStyle/>
          <a:p>
            <a:pPr>
              <a:buNone/>
            </a:pPr>
            <a:endParaRPr lang="en-US" b="1" dirty="0"/>
          </a:p>
          <a:p>
            <a:r>
              <a:rPr lang="en-US" dirty="0"/>
              <a:t>A cooperative is a </a:t>
            </a:r>
            <a:r>
              <a:rPr lang="en-US" u="sng" dirty="0">
                <a:hlinkClick r:id="rId2"/>
              </a:rPr>
              <a:t>legal entity</a:t>
            </a:r>
            <a:r>
              <a:rPr lang="en-US" dirty="0"/>
              <a:t> owned and democratically controlled by its members. Members often have a close association with the enterprise as producers or consumers of its products or services, or as its employees.</a:t>
            </a:r>
          </a:p>
          <a:p>
            <a:r>
              <a:rPr lang="en-US" dirty="0"/>
              <a:t>In some countries, e.g. </a:t>
            </a:r>
            <a:r>
              <a:rPr lang="en-US" u="sng" dirty="0">
                <a:hlinkClick r:id="rId3"/>
              </a:rPr>
              <a:t>Finland</a:t>
            </a:r>
            <a:r>
              <a:rPr lang="en-US" dirty="0"/>
              <a:t> and </a:t>
            </a:r>
            <a:r>
              <a:rPr lang="en-US" u="sng" dirty="0">
                <a:hlinkClick r:id="rId4"/>
              </a:rPr>
              <a:t>Sweden</a:t>
            </a:r>
            <a:r>
              <a:rPr lang="en-US" dirty="0"/>
              <a:t>, there are specific forms of incorporation for co-operatives. Cooperatives may take the form of companies limited by shares or by guarantee, partnerships or unincorporated associations. </a:t>
            </a:r>
          </a:p>
          <a:p>
            <a:endParaRPr lang="en-US" dirty="0"/>
          </a:p>
        </p:txBody>
      </p:sp>
    </p:spTree>
    <p:extLst>
      <p:ext uri="{BB962C8B-B14F-4D97-AF65-F5344CB8AC3E}">
        <p14:creationId xmlns:p14="http://schemas.microsoft.com/office/powerpoint/2010/main" val="2412472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Cooperatives as legal entities</a:t>
            </a:r>
            <a:r>
              <a:rPr lang="en-US" dirty="0"/>
              <a:t> </a:t>
            </a:r>
          </a:p>
        </p:txBody>
      </p:sp>
      <p:sp>
        <p:nvSpPr>
          <p:cNvPr id="3" name="Content Placeholder 2"/>
          <p:cNvSpPr>
            <a:spLocks noGrp="1"/>
          </p:cNvSpPr>
          <p:nvPr>
            <p:ph sz="quarter" idx="1"/>
          </p:nvPr>
        </p:nvSpPr>
        <p:spPr>
          <a:xfrm>
            <a:off x="457200" y="987552"/>
            <a:ext cx="8229600" cy="5596712"/>
          </a:xfrm>
        </p:spPr>
        <p:txBody>
          <a:bodyPr>
            <a:normAutofit fontScale="92500" lnSpcReduction="10000"/>
          </a:bodyPr>
          <a:lstStyle/>
          <a:p>
            <a:pPr>
              <a:buNone/>
            </a:pPr>
            <a:endParaRPr lang="en-US" b="1" dirty="0"/>
          </a:p>
          <a:p>
            <a:r>
              <a:rPr lang="en-US" dirty="0"/>
              <a:t>In the </a:t>
            </a:r>
            <a:r>
              <a:rPr lang="en-US" u="sng" dirty="0">
                <a:hlinkClick r:id="rId2"/>
              </a:rPr>
              <a:t>USA</a:t>
            </a:r>
            <a:r>
              <a:rPr lang="en-US" dirty="0"/>
              <a:t>, cooperatives are often organized as non-capital stock corporations under state-specific cooperative laws. However, they may also be unincorporated associations or business corporations such as limited liability companies or partnerships; such forms are useful when the members want to allow:</a:t>
            </a:r>
          </a:p>
          <a:p>
            <a:pPr lvl="1"/>
            <a:r>
              <a:rPr lang="en-US" dirty="0"/>
              <a:t>some members to have a greater share of the control, or</a:t>
            </a:r>
          </a:p>
          <a:p>
            <a:pPr lvl="1"/>
            <a:r>
              <a:rPr lang="en-US" dirty="0"/>
              <a:t>some investors to have a return on their </a:t>
            </a:r>
            <a:r>
              <a:rPr lang="en-US" u="sng" dirty="0">
                <a:hlinkClick r:id="rId3"/>
              </a:rPr>
              <a:t>capital</a:t>
            </a:r>
            <a:r>
              <a:rPr lang="en-US" dirty="0"/>
              <a:t> that exceeds fixed </a:t>
            </a:r>
            <a:r>
              <a:rPr lang="en-US" u="sng" dirty="0">
                <a:hlinkClick r:id="rId4"/>
              </a:rPr>
              <a:t>interest</a:t>
            </a:r>
            <a:r>
              <a:rPr lang="en-US" dirty="0"/>
              <a:t>,</a:t>
            </a:r>
          </a:p>
          <a:p>
            <a:pPr lvl="1"/>
            <a:r>
              <a:rPr lang="en-US" dirty="0"/>
              <a:t>neither of which may be allowed under local laws for cooperatives. Cooperatives often share their earnings with the membership as </a:t>
            </a:r>
            <a:r>
              <a:rPr lang="en-US" u="sng" dirty="0">
                <a:hlinkClick r:id="rId5"/>
              </a:rPr>
              <a:t>dividends</a:t>
            </a:r>
            <a:r>
              <a:rPr lang="en-US" dirty="0"/>
              <a:t>, which are divided among the members according to their participation in the enterprise, such as patronage, instead of according to the value of their capital shareholdings (as is done by a </a:t>
            </a:r>
            <a:r>
              <a:rPr lang="en-US" u="sng" dirty="0">
                <a:hlinkClick r:id="rId6"/>
              </a:rPr>
              <a:t>joint stock company</a:t>
            </a:r>
            <a:r>
              <a:rPr lang="en-US" dirty="0"/>
              <a: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Identity</a:t>
            </a:r>
            <a:endParaRPr lang="en-US" dirty="0"/>
          </a:p>
        </p:txBody>
      </p:sp>
      <p:sp>
        <p:nvSpPr>
          <p:cNvPr id="3" name="Content Placeholder 2"/>
          <p:cNvSpPr>
            <a:spLocks noGrp="1"/>
          </p:cNvSpPr>
          <p:nvPr>
            <p:ph sz="quarter" idx="1"/>
          </p:nvPr>
        </p:nvSpPr>
        <p:spPr>
          <a:xfrm>
            <a:off x="457200" y="685173"/>
            <a:ext cx="8229600" cy="5967445"/>
          </a:xfrm>
        </p:spPr>
        <p:txBody>
          <a:bodyPr>
            <a:normAutofit fontScale="77500" lnSpcReduction="20000"/>
          </a:bodyPr>
          <a:lstStyle/>
          <a:p>
            <a:endParaRPr lang="en-US" dirty="0"/>
          </a:p>
          <a:p>
            <a:endParaRPr lang="en-US" dirty="0"/>
          </a:p>
          <a:p>
            <a:endParaRPr lang="en-US" b="1" dirty="0"/>
          </a:p>
          <a:p>
            <a:r>
              <a:rPr lang="en-US" dirty="0"/>
              <a:t>In the tradition of their founders, cooperative members believe in the ethical values of honesty, openness, social responsibility and caring for others. Such legal entities have a range of unique social characteristics. </a:t>
            </a:r>
          </a:p>
          <a:p>
            <a:r>
              <a:rPr lang="en-US" dirty="0"/>
              <a:t> Cooperatives are based on the cooperative values of "self-help, self-responsibility, democracy and equality, equity and solidarity" and the seven </a:t>
            </a:r>
            <a:r>
              <a:rPr lang="en-US" u="sng" dirty="0">
                <a:hlinkClick r:id="rId2"/>
              </a:rPr>
              <a:t>cooperative principles</a:t>
            </a:r>
            <a:r>
              <a:rPr lang="en-US" dirty="0"/>
              <a:t>.</a:t>
            </a:r>
          </a:p>
          <a:p>
            <a:pPr marL="914400" lvl="1" indent="-514350">
              <a:buFont typeface="Wingdings" charset="2"/>
              <a:buAutoNum type="arabicPlain"/>
            </a:pPr>
            <a:r>
              <a:rPr lang="en-US" dirty="0"/>
              <a:t>Voluntary and Open Membership: Membership is open, meaning that anyone who satisfies certain non-discriminatory conditions may join. </a:t>
            </a:r>
          </a:p>
          <a:p>
            <a:pPr marL="914400" lvl="1" indent="-514350">
              <a:buFont typeface="Wingdings" charset="2"/>
              <a:buAutoNum type="arabicPlain"/>
            </a:pPr>
            <a:r>
              <a:rPr lang="en-US" dirty="0"/>
              <a:t>Democratic Member Control</a:t>
            </a:r>
          </a:p>
          <a:p>
            <a:pPr marL="914400" lvl="1" indent="-514350">
              <a:buFont typeface="Wingdings" charset="2"/>
              <a:buAutoNum type="arabicPlain"/>
            </a:pPr>
            <a:r>
              <a:rPr lang="en-US" dirty="0"/>
              <a:t>Member Economic Participation: Economic benefits are distributed proportionally according to each member's level of participation in the cooperative, for instance by a dividend on sales or purchases, rather than divided according to </a:t>
            </a:r>
            <a:r>
              <a:rPr lang="en-US" u="sng" dirty="0">
                <a:hlinkClick r:id="rId3"/>
              </a:rPr>
              <a:t>capital</a:t>
            </a:r>
            <a:r>
              <a:rPr lang="en-US" dirty="0"/>
              <a:t> invested. </a:t>
            </a:r>
          </a:p>
          <a:p>
            <a:pPr marL="914400" lvl="1" indent="-514350">
              <a:buFont typeface="Wingdings" charset="2"/>
              <a:buAutoNum type="arabicPlain"/>
            </a:pPr>
            <a:r>
              <a:rPr lang="en-US" dirty="0"/>
              <a:t>Autonomy and Independence</a:t>
            </a:r>
          </a:p>
          <a:p>
            <a:pPr marL="914400" lvl="1" indent="-514350">
              <a:buFont typeface="Wingdings" charset="2"/>
              <a:buAutoNum type="arabicPlain"/>
            </a:pPr>
            <a:r>
              <a:rPr lang="en-US" dirty="0"/>
              <a:t>Education, Training and Information</a:t>
            </a:r>
          </a:p>
          <a:p>
            <a:pPr marL="914400" lvl="1" indent="-514350">
              <a:buFont typeface="Wingdings" charset="2"/>
              <a:buAutoNum type="arabicPlain"/>
            </a:pPr>
            <a:r>
              <a:rPr lang="en-US" dirty="0"/>
              <a:t>Cooperation among Cooperatives</a:t>
            </a:r>
          </a:p>
          <a:p>
            <a:pPr marL="914400" lvl="1" indent="-514350">
              <a:buFont typeface="Wingdings" charset="2"/>
              <a:buAutoNum type="arabicPlain"/>
            </a:pPr>
            <a:r>
              <a:rPr lang="en-US" dirty="0"/>
              <a:t>Concern for Community</a:t>
            </a:r>
            <a:r>
              <a:rPr lang="en-US" u="sng" baseline="30000" dirty="0">
                <a:hlinkClick r:id="rId4"/>
              </a:rPr>
              <a:t>[13]</a:t>
            </a: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Coop Principles</a:t>
            </a:r>
          </a:p>
        </p:txBody>
      </p:sp>
      <p:pic>
        <p:nvPicPr>
          <p:cNvPr id="4" name="Content Placeholder 3" descr="7 Coop Principles.tiff"/>
          <p:cNvPicPr>
            <a:picLocks noGrp="1" noChangeAspect="1"/>
          </p:cNvPicPr>
          <p:nvPr>
            <p:ph sz="quarter" idx="1"/>
          </p:nvPr>
        </p:nvPicPr>
        <p:blipFill>
          <a:blip r:embed="rId2">
            <a:extLst>
              <a:ext uri="{28A0092B-C50C-407E-A947-70E740481C1C}">
                <a14:useLocalDpi xmlns:a14="http://schemas.microsoft.com/office/drawing/2010/main" val="0"/>
              </a:ext>
            </a:extLst>
          </a:blip>
          <a:srcRect t="-30060" b="-30060"/>
          <a:stretch>
            <a:fillRect/>
          </a:stretch>
        </p:blipFill>
        <p:spPr>
          <a:xfrm>
            <a:off x="301625" y="1527175"/>
            <a:ext cx="8504238" cy="4572000"/>
          </a:xfrm>
        </p:spPr>
      </p:pic>
    </p:spTree>
    <p:extLst>
      <p:ext uri="{BB962C8B-B14F-4D97-AF65-F5344CB8AC3E}">
        <p14:creationId xmlns:p14="http://schemas.microsoft.com/office/powerpoint/2010/main" val="6489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Identity</a:t>
            </a:r>
            <a:endParaRPr lang="en-US" dirty="0"/>
          </a:p>
        </p:txBody>
      </p:sp>
      <p:sp>
        <p:nvSpPr>
          <p:cNvPr id="3" name="Content Placeholder 2"/>
          <p:cNvSpPr>
            <a:spLocks noGrp="1"/>
          </p:cNvSpPr>
          <p:nvPr>
            <p:ph sz="quarter" idx="1"/>
          </p:nvPr>
        </p:nvSpPr>
        <p:spPr>
          <a:xfrm>
            <a:off x="457200" y="685173"/>
            <a:ext cx="8229600" cy="5967445"/>
          </a:xfrm>
        </p:spPr>
        <p:txBody>
          <a:bodyPr>
            <a:normAutofit/>
          </a:bodyPr>
          <a:lstStyle/>
          <a:p>
            <a:endParaRPr lang="en-US" dirty="0"/>
          </a:p>
          <a:p>
            <a:pPr marL="0" indent="0">
              <a:buNone/>
            </a:pPr>
            <a:endParaRPr lang="en-US" dirty="0"/>
          </a:p>
          <a:p>
            <a:r>
              <a:rPr lang="en-US" dirty="0"/>
              <a:t>Cooperatives may be generally classified as either </a:t>
            </a:r>
            <a:r>
              <a:rPr lang="en-US" b="1" dirty="0"/>
              <a:t>consumer cooperatives</a:t>
            </a:r>
            <a:r>
              <a:rPr lang="en-US" dirty="0"/>
              <a:t> or </a:t>
            </a:r>
            <a:r>
              <a:rPr lang="en-US" b="1" dirty="0"/>
              <a:t>producer cooperatives</a:t>
            </a:r>
            <a:r>
              <a:rPr lang="en-US" dirty="0"/>
              <a:t>. </a:t>
            </a:r>
          </a:p>
          <a:p>
            <a:endParaRPr lang="en-US" dirty="0"/>
          </a:p>
          <a:p>
            <a:r>
              <a:rPr lang="en-US" dirty="0"/>
              <a:t>Co-ops can sometimes be identified on the Internet through the use of the </a:t>
            </a:r>
            <a:r>
              <a:rPr lang="en-US" u="sng" dirty="0">
                <a:hlinkClick r:id="rId2"/>
              </a:rPr>
              <a:t>.coop</a:t>
            </a:r>
            <a:r>
              <a:rPr lang="en-US" dirty="0"/>
              <a:t> </a:t>
            </a:r>
            <a:r>
              <a:rPr lang="en-US" u="sng" dirty="0">
                <a:hlinkClick r:id="rId3"/>
              </a:rPr>
              <a:t>gTLD</a:t>
            </a:r>
            <a:r>
              <a:rPr lang="en-US" dirty="0"/>
              <a:t>. Organizations using .coop domain names must adhere to the basic co-op values.</a:t>
            </a:r>
          </a:p>
          <a:p>
            <a:endParaRPr lang="en-US" dirty="0"/>
          </a:p>
          <a:p>
            <a:endParaRPr lang="en-US" dirty="0"/>
          </a:p>
        </p:txBody>
      </p:sp>
    </p:spTree>
    <p:extLst>
      <p:ext uri="{BB962C8B-B14F-4D97-AF65-F5344CB8AC3E}">
        <p14:creationId xmlns:p14="http://schemas.microsoft.com/office/powerpoint/2010/main" val="831148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cooperative governance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a:t>Retailers' cooperative</a:t>
            </a:r>
          </a:p>
          <a:p>
            <a:r>
              <a:rPr lang="en-US" dirty="0"/>
              <a:t>is an organization which employs </a:t>
            </a:r>
            <a:r>
              <a:rPr lang="en-US" u="sng" dirty="0">
                <a:hlinkClick r:id="rId2"/>
              </a:rPr>
              <a:t>economies of scale</a:t>
            </a:r>
            <a:r>
              <a:rPr lang="en-US" dirty="0"/>
              <a:t> on behalf of its members to get discounts from manufacturers and to pool marketing. It is common for locally-owned </a:t>
            </a:r>
            <a:r>
              <a:rPr lang="en-US" u="sng" dirty="0">
                <a:hlinkClick r:id="rId3"/>
              </a:rPr>
              <a:t>grocery stores</a:t>
            </a:r>
            <a:r>
              <a:rPr lang="en-US" dirty="0"/>
              <a:t>, </a:t>
            </a:r>
            <a:r>
              <a:rPr lang="en-US" u="sng" dirty="0">
                <a:hlinkClick r:id="rId4"/>
              </a:rPr>
              <a:t>hardware stores</a:t>
            </a:r>
            <a:r>
              <a:rPr lang="en-US" dirty="0"/>
              <a:t> and </a:t>
            </a:r>
            <a:r>
              <a:rPr lang="en-US" u="sng" dirty="0">
                <a:hlinkClick r:id="rId5"/>
              </a:rPr>
              <a:t>pharmacies</a:t>
            </a:r>
            <a:r>
              <a:rPr lang="en-US" dirty="0"/>
              <a:t>. In this case the members of the cooperative are businesses rather than individuals.</a:t>
            </a:r>
          </a:p>
          <a:p>
            <a:pPr lvl="1"/>
            <a:r>
              <a:rPr lang="en-US" dirty="0"/>
              <a:t>e.g. The </a:t>
            </a:r>
            <a:r>
              <a:rPr lang="en-US" u="sng" dirty="0">
                <a:hlinkClick r:id="rId6"/>
              </a:rPr>
              <a:t>Best Western</a:t>
            </a:r>
            <a:r>
              <a:rPr lang="en-US" dirty="0"/>
              <a:t> international hotel chain is actually a retailers' cooperative, whose members are hotel operators, although it now prefers to call itself a "nonprofit membership association." It gave up on the "cooperative" label after some courts insisted on enforcing regulatory requirements for </a:t>
            </a:r>
            <a:r>
              <a:rPr lang="en-US" u="sng" dirty="0">
                <a:hlinkClick r:id="rId7"/>
              </a:rPr>
              <a:t>franchisors</a:t>
            </a:r>
            <a:r>
              <a:rPr lang="en-US" dirty="0"/>
              <a:t> despite its member-controlled status.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Worker cooperatives</a:t>
            </a:r>
            <a:endParaRPr lang="en-US" dirty="0"/>
          </a:p>
        </p:txBody>
      </p:sp>
      <p:sp>
        <p:nvSpPr>
          <p:cNvPr id="3" name="Content Placeholder 2"/>
          <p:cNvSpPr>
            <a:spLocks noGrp="1"/>
          </p:cNvSpPr>
          <p:nvPr>
            <p:ph sz="quarter" idx="1"/>
          </p:nvPr>
        </p:nvSpPr>
        <p:spPr>
          <a:xfrm>
            <a:off x="301752" y="1140300"/>
            <a:ext cx="8503920" cy="5717700"/>
          </a:xfrm>
        </p:spPr>
        <p:txBody>
          <a:bodyPr>
            <a:normAutofit fontScale="70000" lnSpcReduction="20000"/>
          </a:bodyPr>
          <a:lstStyle/>
          <a:p>
            <a:pPr marL="0" indent="0">
              <a:buNone/>
            </a:pPr>
            <a:endParaRPr lang="en-US" b="1" dirty="0"/>
          </a:p>
          <a:p>
            <a:r>
              <a:rPr lang="en-US" dirty="0"/>
              <a:t>A </a:t>
            </a:r>
            <a:r>
              <a:rPr lang="en-US" u="sng" dirty="0">
                <a:hlinkClick r:id="rId2"/>
              </a:rPr>
              <a:t>worker cooperative</a:t>
            </a:r>
            <a:r>
              <a:rPr lang="en-US" dirty="0"/>
              <a:t> or producer cooperative is a cooperative, that is owned and democratically controlled by its "worker-owners". There are no outside owners in a "pure" workers' cooperative, only the workers own shares of the business, though hybrid forms in which consumers, community members or capitalist investors also own some shares are not uncommon. In practice, control by worker-owners may be exercised through individual, collective or majority ownership by the workforce, or the retention of individual, collective or majority voting rights (exercised on a one-member one-vote basis).</a:t>
            </a:r>
            <a:r>
              <a:rPr lang="en-US" u="sng" baseline="30000" dirty="0">
                <a:hlinkClick r:id="rId3"/>
              </a:rPr>
              <a:t>[14]</a:t>
            </a:r>
            <a:r>
              <a:rPr lang="en-US" dirty="0"/>
              <a:t> A worker cooperative, therefore, has the characteristic that the majority of its workforce owns shares, and the majority of shares are owned by the workforce.</a:t>
            </a:r>
            <a:r>
              <a:rPr lang="en-US" u="sng" baseline="30000" dirty="0">
                <a:hlinkClick r:id="rId4"/>
              </a:rPr>
              <a:t>[15]</a:t>
            </a:r>
            <a:r>
              <a:rPr lang="en-US" dirty="0"/>
              <a:t> Membership is not always compulsory for employees, but generally only employees can become members either directly (as shareholders) or indirectly through membership of a trust that owns the company.</a:t>
            </a:r>
          </a:p>
          <a:p>
            <a:r>
              <a:rPr lang="en-US" dirty="0"/>
              <a:t>The impact of political ideology on practice constrains the development of co-operatives in different countries. In India, there is a form of workers' cooperative which insists on compulsory membership for all employees and compulsory employment for all members. </a:t>
            </a:r>
          </a:p>
          <a:p>
            <a:pPr lvl="1"/>
            <a:r>
              <a:rPr lang="en-US" dirty="0"/>
              <a:t>e.g. That is the form of the </a:t>
            </a:r>
            <a:r>
              <a:rPr lang="en-US" u="sng" dirty="0">
                <a:hlinkClick r:id="rId5"/>
              </a:rPr>
              <a:t>Indian Coffee Houses</a:t>
            </a:r>
            <a:r>
              <a:rPr lang="en-US" dirty="0"/>
              <a:t>. This system was advocated by the Indian communist leader </a:t>
            </a:r>
            <a:r>
              <a:rPr lang="en-US" u="sng" dirty="0">
                <a:hlinkClick r:id="rId6"/>
              </a:rPr>
              <a:t>A. K. Gopalan</a:t>
            </a:r>
            <a:r>
              <a:rPr lang="en-US" dirty="0"/>
              <a:t>.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of US Cooperatives</a:t>
            </a:r>
          </a:p>
        </p:txBody>
      </p:sp>
      <p:pic>
        <p:nvPicPr>
          <p:cNvPr id="6" name="Content Placeholder 5" descr="Total US Coops.tiff"/>
          <p:cNvPicPr>
            <a:picLocks noGrp="1" noChangeAspect="1"/>
          </p:cNvPicPr>
          <p:nvPr>
            <p:ph sz="quarter" idx="1"/>
          </p:nvPr>
        </p:nvPicPr>
        <p:blipFill>
          <a:blip r:embed="rId2">
            <a:extLst>
              <a:ext uri="{28A0092B-C50C-407E-A947-70E740481C1C}">
                <a14:useLocalDpi xmlns:a14="http://schemas.microsoft.com/office/drawing/2010/main" val="0"/>
              </a:ext>
            </a:extLst>
          </a:blip>
          <a:srcRect t="4133" b="4133"/>
          <a:stretch>
            <a:fillRect/>
          </a:stretch>
        </p:blipFill>
        <p:spPr>
          <a:xfrm>
            <a:off x="174425" y="1345636"/>
            <a:ext cx="8969575" cy="4822352"/>
          </a:xfrm>
        </p:spPr>
      </p:pic>
    </p:spTree>
    <p:extLst>
      <p:ext uri="{BB962C8B-B14F-4D97-AF65-F5344CB8AC3E}">
        <p14:creationId xmlns:p14="http://schemas.microsoft.com/office/powerpoint/2010/main" val="1773983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Sectors for Coops</a:t>
            </a:r>
          </a:p>
        </p:txBody>
      </p:sp>
      <p:pic>
        <p:nvPicPr>
          <p:cNvPr id="4" name="Content Placeholder 3" descr="Sectors for coops.tiff"/>
          <p:cNvPicPr>
            <a:picLocks noGrp="1" noChangeAspect="1"/>
          </p:cNvPicPr>
          <p:nvPr>
            <p:ph sz="quarter" idx="1"/>
          </p:nvPr>
        </p:nvPicPr>
        <p:blipFill>
          <a:blip r:embed="rId2">
            <a:extLst>
              <a:ext uri="{28A0092B-C50C-407E-A947-70E740481C1C}">
                <a14:useLocalDpi xmlns:a14="http://schemas.microsoft.com/office/drawing/2010/main" val="0"/>
              </a:ext>
            </a:extLst>
          </a:blip>
          <a:srcRect l="-22846" r="-22846"/>
          <a:stretch>
            <a:fillRect/>
          </a:stretch>
        </p:blipFill>
        <p:spPr>
          <a:xfrm>
            <a:off x="301625" y="1527175"/>
            <a:ext cx="8504238" cy="4572000"/>
          </a:xfrm>
        </p:spPr>
      </p:pic>
    </p:spTree>
    <p:extLst>
      <p:ext uri="{BB962C8B-B14F-4D97-AF65-F5344CB8AC3E}">
        <p14:creationId xmlns:p14="http://schemas.microsoft.com/office/powerpoint/2010/main" val="211830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SOP1.tiff"/>
          <p:cNvPicPr>
            <a:picLocks noGrp="1" noChangeAspect="1"/>
          </p:cNvPicPr>
          <p:nvPr>
            <p:ph sz="quarter" idx="1"/>
          </p:nvPr>
        </p:nvPicPr>
        <p:blipFill>
          <a:blip r:embed="rId2">
            <a:extLst>
              <a:ext uri="{28A0092B-C50C-407E-A947-70E740481C1C}">
                <a14:useLocalDpi xmlns:a14="http://schemas.microsoft.com/office/drawing/2010/main" val="0"/>
              </a:ext>
            </a:extLst>
          </a:blip>
          <a:srcRect t="18178" b="18178"/>
          <a:stretch>
            <a:fillRect/>
          </a:stretch>
        </p:blipFill>
        <p:spPr>
          <a:xfrm>
            <a:off x="301752" y="2391211"/>
            <a:ext cx="8382000" cy="2075577"/>
          </a:xfrm>
        </p:spPr>
      </p:pic>
      <p:sp>
        <p:nvSpPr>
          <p:cNvPr id="2" name="Title 1"/>
          <p:cNvSpPr>
            <a:spLocks noGrp="1"/>
          </p:cNvSpPr>
          <p:nvPr>
            <p:ph type="title"/>
          </p:nvPr>
        </p:nvSpPr>
        <p:spPr>
          <a:xfrm>
            <a:off x="301752" y="228600"/>
            <a:ext cx="8534400" cy="445214"/>
          </a:xfrm>
        </p:spPr>
        <p:txBody>
          <a:bodyPr>
            <a:normAutofit fontScale="90000"/>
          </a:bodyPr>
          <a:lstStyle/>
          <a:p>
            <a:r>
              <a:rPr lang="en-US" dirty="0"/>
              <a:t>ESOP’s</a:t>
            </a:r>
          </a:p>
        </p:txBody>
      </p:sp>
    </p:spTree>
    <p:extLst>
      <p:ext uri="{BB962C8B-B14F-4D97-AF65-F5344CB8AC3E}">
        <p14:creationId xmlns:p14="http://schemas.microsoft.com/office/powerpoint/2010/main" val="350488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1E2A-281B-B74A-895D-9CDF2316E6C5}"/>
              </a:ext>
            </a:extLst>
          </p:cNvPr>
          <p:cNvSpPr>
            <a:spLocks noGrp="1"/>
          </p:cNvSpPr>
          <p:nvPr>
            <p:ph type="title"/>
          </p:nvPr>
        </p:nvSpPr>
        <p:spPr/>
        <p:txBody>
          <a:bodyPr/>
          <a:lstStyle/>
          <a:p>
            <a:r>
              <a:rPr lang="en-US" dirty="0"/>
              <a:t>The Principle of Diffusion of Power</a:t>
            </a:r>
          </a:p>
        </p:txBody>
      </p:sp>
      <p:sp>
        <p:nvSpPr>
          <p:cNvPr id="3" name="Content Placeholder 2">
            <a:extLst>
              <a:ext uri="{FF2B5EF4-FFF2-40B4-BE49-F238E27FC236}">
                <a16:creationId xmlns:a16="http://schemas.microsoft.com/office/drawing/2014/main" id="{A682052C-F85C-634E-814D-462D0CB5B372}"/>
              </a:ext>
            </a:extLst>
          </p:cNvPr>
          <p:cNvSpPr>
            <a:spLocks noGrp="1"/>
          </p:cNvSpPr>
          <p:nvPr>
            <p:ph sz="quarter" idx="1"/>
          </p:nvPr>
        </p:nvSpPr>
        <p:spPr>
          <a:xfrm>
            <a:off x="301752" y="1527048"/>
            <a:ext cx="8503920" cy="4999876"/>
          </a:xfrm>
        </p:spPr>
        <p:txBody>
          <a:bodyPr>
            <a:normAutofit fontScale="77500" lnSpcReduction="20000"/>
          </a:bodyPr>
          <a:lstStyle/>
          <a:p>
            <a:r>
              <a:rPr lang="en-US" dirty="0"/>
              <a:t>The Biblical principle of the dignity of each person</a:t>
            </a:r>
          </a:p>
          <a:p>
            <a:r>
              <a:rPr lang="en-US" dirty="0"/>
              <a:t>Leads to a principle of equality</a:t>
            </a:r>
          </a:p>
          <a:p>
            <a:r>
              <a:rPr lang="en-US" dirty="0"/>
              <a:t>This leads to a principle of diffusion of power, of pushing power down as far as is feasible to the people.</a:t>
            </a:r>
          </a:p>
          <a:p>
            <a:r>
              <a:rPr lang="en-US" dirty="0"/>
              <a:t>The anointing of A King by Samuel holds a debate about the centralization of power as fundamentally opposed to justice.  </a:t>
            </a:r>
          </a:p>
          <a:p>
            <a:r>
              <a:rPr lang="en-US" dirty="0"/>
              <a:t>In the Acts Community and in Paul’s establishment of congregations this is shown as decision-making from both the top down and the bottom up.</a:t>
            </a:r>
          </a:p>
          <a:p>
            <a:r>
              <a:rPr lang="en-US" dirty="0"/>
              <a:t>In the reformation, the principle that each man has a direct line to God, released the principle of the ministry of the laity, which in turn lead to concepts of Democracy coming to the fore. </a:t>
            </a:r>
          </a:p>
          <a:p>
            <a:r>
              <a:rPr lang="en-US" dirty="0"/>
              <a:t>At national levels, some speak of </a:t>
            </a:r>
            <a:r>
              <a:rPr lang="en-US" dirty="0" err="1"/>
              <a:t>Democrative</a:t>
            </a:r>
            <a:r>
              <a:rPr lang="en-US" dirty="0"/>
              <a:t> Socialism, some of Democratic Capitalism – economics of, for and by the people.   The foundational Biblical principles are there, the </a:t>
            </a:r>
            <a:r>
              <a:rPr lang="en-US" dirty="0" err="1"/>
              <a:t>utworkings</a:t>
            </a:r>
            <a:r>
              <a:rPr lang="en-US" dirty="0"/>
              <a:t> are varied.</a:t>
            </a:r>
          </a:p>
        </p:txBody>
      </p:sp>
    </p:spTree>
    <p:extLst>
      <p:ext uri="{BB962C8B-B14F-4D97-AF65-F5344CB8AC3E}">
        <p14:creationId xmlns:p14="http://schemas.microsoft.com/office/powerpoint/2010/main" val="564410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OP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1600512"/>
            <a:ext cx="8401050" cy="4705038"/>
          </a:xfrm>
          <a:prstGeom prst="rect">
            <a:avLst/>
          </a:prstGeom>
        </p:spPr>
      </p:pic>
      <p:sp>
        <p:nvSpPr>
          <p:cNvPr id="2" name="Title 1"/>
          <p:cNvSpPr>
            <a:spLocks noGrp="1"/>
          </p:cNvSpPr>
          <p:nvPr>
            <p:ph type="title"/>
          </p:nvPr>
        </p:nvSpPr>
        <p:spPr>
          <a:xfrm>
            <a:off x="301752" y="228600"/>
            <a:ext cx="8534400" cy="445214"/>
          </a:xfrm>
        </p:spPr>
        <p:txBody>
          <a:bodyPr>
            <a:normAutofit fontScale="90000"/>
          </a:bodyPr>
          <a:lstStyle/>
          <a:p>
            <a:r>
              <a:rPr lang="en-US" dirty="0"/>
              <a:t>ESOP’s</a:t>
            </a:r>
          </a:p>
        </p:txBody>
      </p:sp>
    </p:spTree>
    <p:extLst>
      <p:ext uri="{BB962C8B-B14F-4D97-AF65-F5344CB8AC3E}">
        <p14:creationId xmlns:p14="http://schemas.microsoft.com/office/powerpoint/2010/main" val="769378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 Coops (cont…)</a:t>
            </a:r>
          </a:p>
        </p:txBody>
      </p:sp>
      <p:sp>
        <p:nvSpPr>
          <p:cNvPr id="3" name="Content Placeholder 2"/>
          <p:cNvSpPr>
            <a:spLocks noGrp="1"/>
          </p:cNvSpPr>
          <p:nvPr>
            <p:ph sz="quarter" idx="1"/>
          </p:nvPr>
        </p:nvSpPr>
        <p:spPr>
          <a:xfrm>
            <a:off x="194381" y="1256922"/>
            <a:ext cx="8611291" cy="5235016"/>
          </a:xfrm>
        </p:spPr>
        <p:txBody>
          <a:bodyPr>
            <a:normAutofit/>
          </a:bodyPr>
          <a:lstStyle/>
          <a:p>
            <a:r>
              <a:rPr lang="en-US" dirty="0"/>
              <a:t>e.g. In places like the UK, common ownership (indivisible collective ownership) was popular in the 1970s. Cooperative Societies only became legal in Britain after the passing of Slaney's Act in 1852. In 1865 there were 651 registered societies with a total membership of well over 200,000.</a:t>
            </a:r>
            <a:r>
              <a:rPr lang="en-US" u="sng" baseline="30000" dirty="0">
                <a:hlinkClick r:id="rId2"/>
              </a:rPr>
              <a:t>[16]</a:t>
            </a:r>
            <a:r>
              <a:rPr lang="en-US" dirty="0"/>
              <a:t> There are now more than 400 worker co-operatives in the UK,</a:t>
            </a:r>
            <a:r>
              <a:rPr lang="en-US" u="sng" baseline="30000" dirty="0">
                <a:hlinkClick r:id="rId3"/>
              </a:rPr>
              <a:t>[17]</a:t>
            </a:r>
            <a:r>
              <a:rPr lang="en-US" dirty="0"/>
              <a:t> </a:t>
            </a:r>
          </a:p>
          <a:p>
            <a:pPr marL="0" indent="0">
              <a:buNone/>
            </a:pPr>
            <a:r>
              <a:rPr lang="en-US" dirty="0"/>
              <a:t>	e.g. Suma </a:t>
            </a:r>
            <a:r>
              <a:rPr lang="en-US" dirty="0" err="1"/>
              <a:t>Wholefoods</a:t>
            </a:r>
            <a:r>
              <a:rPr lang="en-US" dirty="0"/>
              <a:t> being the largest example with a turnover of £24 million.</a:t>
            </a:r>
          </a:p>
          <a:p>
            <a:pPr marL="0" indent="0">
              <a:buNone/>
            </a:pPr>
            <a:r>
              <a:rPr lang="en-US"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 Coops (cont…)</a:t>
            </a:r>
          </a:p>
        </p:txBody>
      </p:sp>
      <p:sp>
        <p:nvSpPr>
          <p:cNvPr id="3" name="Content Placeholder 2"/>
          <p:cNvSpPr>
            <a:spLocks noGrp="1"/>
          </p:cNvSpPr>
          <p:nvPr>
            <p:ph sz="quarter" idx="1"/>
          </p:nvPr>
        </p:nvSpPr>
        <p:spPr>
          <a:xfrm>
            <a:off x="194381" y="1256922"/>
            <a:ext cx="8611291" cy="5235016"/>
          </a:xfrm>
        </p:spPr>
        <p:txBody>
          <a:bodyPr>
            <a:normAutofit fontScale="92500" lnSpcReduction="20000"/>
          </a:bodyPr>
          <a:lstStyle/>
          <a:p>
            <a:pPr marL="0" indent="0">
              <a:buNone/>
            </a:pPr>
            <a:r>
              <a:rPr lang="en-US" dirty="0"/>
              <a:t> </a:t>
            </a:r>
          </a:p>
          <a:p>
            <a:r>
              <a:rPr lang="en-US" dirty="0"/>
              <a:t>Spanish law permits owner-members to register as self-employed enabling worker-owners to establish regulatory regimes that support co-operative working, but which differs considerably from co-operatives that are subject to Anglo-American systems of law that require the co-operative (employer) to view (and treat) its worker-members as salaried workers (employees).</a:t>
            </a:r>
            <a:r>
              <a:rPr lang="en-US" u="sng" baseline="30000" dirty="0">
                <a:hlinkClick r:id="rId2"/>
              </a:rPr>
              <a:t>[18]</a:t>
            </a:r>
            <a:r>
              <a:rPr lang="en-US" dirty="0"/>
              <a:t> The implications of this are far-reaching, as this requires co-operatives to establish authority driven statutory disciplinary and grievance procedures (rather than democratic mediation schemes), impacting on the ability of leaders to enact democratic forms of management and counter the authority structures embedded in the dominant system of private enterprise </a:t>
            </a:r>
            <a:r>
              <a:rPr lang="en-US" dirty="0" err="1"/>
              <a:t>centred</a:t>
            </a:r>
            <a:r>
              <a:rPr lang="en-US" dirty="0"/>
              <a:t> around the entrepreneur.</a:t>
            </a:r>
            <a:r>
              <a:rPr lang="en-US" u="sng" baseline="30000" dirty="0">
                <a:hlinkClick r:id="rId3"/>
              </a:rPr>
              <a:t>[19]</a:t>
            </a:r>
            <a:endParaRPr lang="en-US" dirty="0"/>
          </a:p>
        </p:txBody>
      </p:sp>
    </p:spTree>
    <p:extLst>
      <p:ext uri="{BB962C8B-B14F-4D97-AF65-F5344CB8AC3E}">
        <p14:creationId xmlns:p14="http://schemas.microsoft.com/office/powerpoint/2010/main" val="566805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cooperatives</a:t>
            </a:r>
            <a:endParaRPr lang="en-US" dirty="0"/>
          </a:p>
        </p:txBody>
      </p:sp>
      <p:sp>
        <p:nvSpPr>
          <p:cNvPr id="3" name="Content Placeholder 2"/>
          <p:cNvSpPr>
            <a:spLocks noGrp="1"/>
          </p:cNvSpPr>
          <p:nvPr>
            <p:ph sz="quarter" idx="1"/>
          </p:nvPr>
        </p:nvSpPr>
        <p:spPr>
          <a:xfrm>
            <a:off x="301752" y="1256922"/>
            <a:ext cx="8385048" cy="5601078"/>
          </a:xfrm>
        </p:spPr>
        <p:txBody>
          <a:bodyPr>
            <a:normAutofit/>
          </a:bodyPr>
          <a:lstStyle/>
          <a:p>
            <a:pPr marL="0" indent="0">
              <a:buNone/>
            </a:pPr>
            <a:r>
              <a:rPr lang="en-US" dirty="0"/>
              <a:t>A particularly successful form of multi-stakeholder cooperative is the Italian "social cooperative", of which some 7,000 exist. </a:t>
            </a:r>
          </a:p>
          <a:p>
            <a:pPr lvl="1"/>
            <a:r>
              <a:rPr lang="en-US" dirty="0"/>
              <a:t>"Type A" social cooperatives bring together providers and beneficiaries of a social service as members. </a:t>
            </a:r>
          </a:p>
          <a:p>
            <a:pPr lvl="1"/>
            <a:r>
              <a:rPr lang="en-US" dirty="0"/>
              <a:t>"Type B" social cooperatives bring together permanent workers and previously unemployed people who wish to integrate into the </a:t>
            </a:r>
            <a:r>
              <a:rPr lang="en-US" dirty="0" err="1"/>
              <a:t>labour</a:t>
            </a:r>
            <a:r>
              <a:rPr lang="en-US" dirty="0"/>
              <a:t> market.</a:t>
            </a:r>
          </a:p>
          <a:p>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cooperatives</a:t>
            </a:r>
            <a:endParaRPr lang="en-US" dirty="0"/>
          </a:p>
        </p:txBody>
      </p:sp>
      <p:sp>
        <p:nvSpPr>
          <p:cNvPr id="3" name="Content Placeholder 2"/>
          <p:cNvSpPr>
            <a:spLocks noGrp="1"/>
          </p:cNvSpPr>
          <p:nvPr>
            <p:ph sz="quarter" idx="1"/>
          </p:nvPr>
        </p:nvSpPr>
        <p:spPr>
          <a:xfrm>
            <a:off x="301752" y="1256922"/>
            <a:ext cx="8385048" cy="5601078"/>
          </a:xfrm>
        </p:spPr>
        <p:txBody>
          <a:bodyPr>
            <a:normAutofit fontScale="85000" lnSpcReduction="20000"/>
          </a:bodyPr>
          <a:lstStyle/>
          <a:p>
            <a:endParaRPr lang="en-US" dirty="0"/>
          </a:p>
          <a:p>
            <a:r>
              <a:rPr lang="en-US" dirty="0"/>
              <a:t>Social cooperatives are legally defined as follows:</a:t>
            </a:r>
          </a:p>
          <a:p>
            <a:pPr lvl="1"/>
            <a:r>
              <a:rPr lang="en-US" dirty="0"/>
              <a:t>no more than 80% of profits may be distributed, interest is limited to the bond rate and dissolution is altruistic (assets may not be distributed)</a:t>
            </a:r>
          </a:p>
          <a:p>
            <a:pPr lvl="1"/>
            <a:r>
              <a:rPr lang="en-US" dirty="0"/>
              <a:t>the cooperative has legal personality and limited liability</a:t>
            </a:r>
          </a:p>
          <a:p>
            <a:pPr lvl="1"/>
            <a:r>
              <a:rPr lang="en-US" dirty="0"/>
              <a:t>the objective is the general benefit of the community and the social integration of citizens</a:t>
            </a:r>
          </a:p>
          <a:p>
            <a:pPr lvl="1"/>
            <a:r>
              <a:rPr lang="en-US" dirty="0"/>
              <a:t>those of type B integrate disadvantaged people into the </a:t>
            </a:r>
            <a:r>
              <a:rPr lang="en-US" dirty="0" err="1"/>
              <a:t>labour</a:t>
            </a:r>
            <a:r>
              <a:rPr lang="en-US" dirty="0"/>
              <a:t> market. The categories of disadvantage they target may include physical and mental disability, drug and alcohol addiction, developmental disorders and problems with the law. They do not include other factors of disadvantage such as race, sexual orientation or abuse.</a:t>
            </a:r>
          </a:p>
          <a:p>
            <a:pPr lvl="1"/>
            <a:r>
              <a:rPr lang="en-US" dirty="0"/>
              <a:t>type A cooperatives provide health, social or educational services</a:t>
            </a:r>
          </a:p>
          <a:p>
            <a:pPr lvl="1"/>
            <a:r>
              <a:rPr lang="en-US" dirty="0"/>
              <a:t>various categories of stakeholder may become members, including paid employees, beneficiaries, volunteers (up to 50% of members), financial investors and public institutions. In type B co-operatives at least 30% of the members must be from the disadvantaged target groups</a:t>
            </a:r>
          </a:p>
          <a:p>
            <a:pPr lvl="1"/>
            <a:r>
              <a:rPr lang="en-US" dirty="0"/>
              <a:t>voting is one person one vote</a:t>
            </a:r>
          </a:p>
        </p:txBody>
      </p:sp>
    </p:spTree>
    <p:extLst>
      <p:ext uri="{BB962C8B-B14F-4D97-AF65-F5344CB8AC3E}">
        <p14:creationId xmlns:p14="http://schemas.microsoft.com/office/powerpoint/2010/main" val="3480982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Size of Italian Social Cooperatives</a:t>
            </a:r>
          </a:p>
        </p:txBody>
      </p:sp>
      <p:sp>
        <p:nvSpPr>
          <p:cNvPr id="3" name="Content Placeholder 2"/>
          <p:cNvSpPr>
            <a:spLocks noGrp="1"/>
          </p:cNvSpPr>
          <p:nvPr>
            <p:ph sz="quarter" idx="1"/>
          </p:nvPr>
        </p:nvSpPr>
        <p:spPr/>
        <p:txBody>
          <a:bodyPr>
            <a:normAutofit/>
          </a:bodyPr>
          <a:lstStyle/>
          <a:p>
            <a:r>
              <a:rPr lang="en-US" dirty="0"/>
              <a:t>A good estimate of the current size of the social cooperative sector in Italy is given by updating the official </a:t>
            </a:r>
            <a:r>
              <a:rPr lang="en-US" u="sng" dirty="0">
                <a:hlinkClick r:id="rId2"/>
              </a:rPr>
              <a:t>Istituto Nazionale di Statistica</a:t>
            </a:r>
            <a:r>
              <a:rPr lang="en-US" dirty="0"/>
              <a:t> (</a:t>
            </a:r>
            <a:r>
              <a:rPr lang="en-US" dirty="0" err="1"/>
              <a:t>Istat</a:t>
            </a:r>
            <a:r>
              <a:rPr lang="en-US" dirty="0"/>
              <a:t>) figures from the end of 2001 by an annual growth rate of 10% (assumed by the </a:t>
            </a:r>
            <a:r>
              <a:rPr lang="en-US" i="1" dirty="0" err="1"/>
              <a:t>Direzione</a:t>
            </a:r>
            <a:r>
              <a:rPr lang="en-US" i="1" dirty="0"/>
              <a:t> </a:t>
            </a:r>
            <a:r>
              <a:rPr lang="en-US" i="1" dirty="0" err="1"/>
              <a:t>Generale</a:t>
            </a:r>
            <a:r>
              <a:rPr lang="en-US" i="1" dirty="0"/>
              <a:t> per </a:t>
            </a:r>
            <a:r>
              <a:rPr lang="en-US" i="1" dirty="0" err="1"/>
              <a:t>gli</a:t>
            </a:r>
            <a:r>
              <a:rPr lang="en-US" i="1" dirty="0"/>
              <a:t> </a:t>
            </a:r>
            <a:r>
              <a:rPr lang="en-US" i="1" dirty="0" err="1"/>
              <a:t>Ente</a:t>
            </a:r>
            <a:r>
              <a:rPr lang="en-US" i="1" dirty="0"/>
              <a:t> </a:t>
            </a:r>
            <a:r>
              <a:rPr lang="en-US" i="1" dirty="0" err="1"/>
              <a:t>Cooperativi</a:t>
            </a:r>
            <a:r>
              <a:rPr lang="en-US" dirty="0"/>
              <a:t>). This gives totals of 7,100 social cooperatives, with 267,000 members, 223,000 paid employees, 31,000 volunteers and 24,000 disadvantaged people undergoing integration. Combined turnover is around 5 billion euro.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Consumers' cooperative</a:t>
            </a:r>
            <a:endParaRPr lang="en-US" dirty="0"/>
          </a:p>
        </p:txBody>
      </p:sp>
      <p:sp>
        <p:nvSpPr>
          <p:cNvPr id="3" name="Content Placeholder 2"/>
          <p:cNvSpPr>
            <a:spLocks noGrp="1"/>
          </p:cNvSpPr>
          <p:nvPr>
            <p:ph sz="quarter" idx="1"/>
          </p:nvPr>
        </p:nvSpPr>
        <p:spPr/>
        <p:txBody>
          <a:bodyPr>
            <a:normAutofit fontScale="92500" lnSpcReduction="20000"/>
          </a:bodyPr>
          <a:lstStyle/>
          <a:p>
            <a:endParaRPr lang="en-US" b="1" dirty="0"/>
          </a:p>
          <a:p>
            <a:r>
              <a:rPr lang="en-US" dirty="0"/>
              <a:t>A consumers' cooperative is a business owned by its customers. Employees can also generally become members. Members vote on major decisions, and elect the board of directors from amongst their own number. </a:t>
            </a:r>
          </a:p>
          <a:p>
            <a:endParaRPr lang="en-US" dirty="0"/>
          </a:p>
          <a:p>
            <a:r>
              <a:rPr lang="en-US" dirty="0"/>
              <a:t>A well known example in the United States is the </a:t>
            </a:r>
            <a:r>
              <a:rPr lang="en-US" u="sng" dirty="0">
                <a:hlinkClick r:id="rId2"/>
              </a:rPr>
              <a:t>REI</a:t>
            </a:r>
            <a:r>
              <a:rPr lang="en-US" dirty="0"/>
              <a:t> (Recreational Equipment Incorporated) co-op, and in Canada: </a:t>
            </a:r>
            <a:r>
              <a:rPr lang="en-US" u="sng" dirty="0">
                <a:hlinkClick r:id="rId3"/>
              </a:rPr>
              <a:t>Mountain Equipment Co-op</a:t>
            </a:r>
            <a:r>
              <a:rPr lang="en-US" dirty="0"/>
              <a:t>.</a:t>
            </a:r>
          </a:p>
          <a:p>
            <a:endParaRPr lang="en-US" dirty="0"/>
          </a:p>
          <a:p>
            <a:r>
              <a:rPr lang="en-US" dirty="0"/>
              <a:t>The world's largest consumers' cooperative is </a:t>
            </a:r>
            <a:r>
              <a:rPr lang="en-US" u="sng" dirty="0">
                <a:hlinkClick r:id="rId4"/>
              </a:rPr>
              <a:t>the Co-operative Group</a:t>
            </a:r>
            <a:r>
              <a:rPr lang="en-US" dirty="0"/>
              <a:t> in the </a:t>
            </a:r>
            <a:r>
              <a:rPr lang="en-US" u="sng" dirty="0">
                <a:hlinkClick r:id="rId5"/>
              </a:rPr>
              <a:t>United Kingdom</a:t>
            </a:r>
            <a:r>
              <a:rPr lang="en-US" dirty="0"/>
              <a:t>, which offers a variety of retail and financial services.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Coop examples</a:t>
            </a:r>
          </a:p>
        </p:txBody>
      </p:sp>
      <p:sp>
        <p:nvSpPr>
          <p:cNvPr id="3" name="Content Placeholder 2"/>
          <p:cNvSpPr>
            <a:spLocks noGrp="1"/>
          </p:cNvSpPr>
          <p:nvPr>
            <p:ph sz="quarter" idx="1"/>
          </p:nvPr>
        </p:nvSpPr>
        <p:spPr>
          <a:xfrm>
            <a:off x="301752" y="1303500"/>
            <a:ext cx="8503920" cy="5554500"/>
          </a:xfrm>
        </p:spPr>
        <p:txBody>
          <a:bodyPr>
            <a:normAutofit fontScale="55000" lnSpcReduction="20000"/>
          </a:bodyPr>
          <a:lstStyle/>
          <a:p>
            <a:r>
              <a:rPr lang="en-US" dirty="0"/>
              <a:t>The UK also has a number of autonomous consumers' cooperative societies, such as the </a:t>
            </a:r>
            <a:r>
              <a:rPr lang="en-US" u="sng" dirty="0">
                <a:hlinkClick r:id="rId2"/>
              </a:rPr>
              <a:t>East of England Co-operative Society</a:t>
            </a:r>
            <a:r>
              <a:rPr lang="en-US" dirty="0"/>
              <a:t> and </a:t>
            </a:r>
            <a:r>
              <a:rPr lang="en-US" u="sng" dirty="0">
                <a:hlinkClick r:id="rId3"/>
              </a:rPr>
              <a:t>Midcounties Co-operative</a:t>
            </a:r>
            <a:r>
              <a:rPr lang="en-US" dirty="0"/>
              <a:t>. In fact the Co-operative Group is something of a hybrid, having both corporate members (mostly other consumers' cooperatives, as a result of its origins as a </a:t>
            </a:r>
            <a:r>
              <a:rPr lang="en-US" u="sng" dirty="0">
                <a:hlinkClick r:id="rId4"/>
              </a:rPr>
              <a:t>wholesale society</a:t>
            </a:r>
            <a:r>
              <a:rPr lang="en-US" dirty="0"/>
              <a:t>), and individual retail consumer members.</a:t>
            </a:r>
          </a:p>
          <a:p>
            <a:endParaRPr lang="en-US" dirty="0"/>
          </a:p>
          <a:p>
            <a:r>
              <a:rPr lang="en-US" u="sng" dirty="0">
                <a:hlinkClick r:id="rId5"/>
              </a:rPr>
              <a:t>Legacoop</a:t>
            </a:r>
            <a:r>
              <a:rPr lang="en-US" u="sng" baseline="30000" dirty="0">
                <a:hlinkClick r:id="rId6"/>
              </a:rPr>
              <a:t>[20]</a:t>
            </a:r>
            <a:r>
              <a:rPr lang="en-US" dirty="0"/>
              <a:t> in Italy has 414 383 employees, 7 736 210 members and turns over €50Bn per year growing at a steady rate of 4.41%</a:t>
            </a:r>
            <a:r>
              <a:rPr lang="en-US" u="sng" baseline="30000" dirty="0">
                <a:hlinkClick r:id="rId7"/>
              </a:rPr>
              <a:t>[21]</a:t>
            </a:r>
            <a:endParaRPr lang="en-US" dirty="0"/>
          </a:p>
          <a:p>
            <a:endParaRPr lang="en-US" dirty="0"/>
          </a:p>
          <a:p>
            <a:r>
              <a:rPr lang="en-US" dirty="0"/>
              <a:t>Japan has a very large and well developed consumer cooperative movement with over 14 million members; retail co-ops alone had a combined turnover of 2.519 trillion Yen (21.184 billion US dollars [market exchange rates as of 11/15/2005]) in 2003/4. (Japanese Consumers' Co-operative Union., 2003).</a:t>
            </a:r>
          </a:p>
          <a:p>
            <a:endParaRPr lang="en-US" dirty="0"/>
          </a:p>
          <a:p>
            <a:r>
              <a:rPr lang="en-US" u="sng" dirty="0">
                <a:hlinkClick r:id="rId8"/>
              </a:rPr>
              <a:t>Migros</a:t>
            </a:r>
            <a:r>
              <a:rPr lang="en-US" dirty="0"/>
              <a:t> is the largest supermarket chain in Switzerland and keeps the cooperative society as its form of organization. Nowadays, a large part of the Swiss population are members of the </a:t>
            </a:r>
            <a:r>
              <a:rPr lang="en-US" dirty="0" err="1"/>
              <a:t>Migros</a:t>
            </a:r>
            <a:r>
              <a:rPr lang="en-US" dirty="0"/>
              <a:t> cooperative – around 2 million of Switzerland's total population of 7,2 million[1] [2], thus making </a:t>
            </a:r>
            <a:r>
              <a:rPr lang="en-US" dirty="0" err="1"/>
              <a:t>Migros</a:t>
            </a:r>
            <a:r>
              <a:rPr lang="en-US" dirty="0"/>
              <a:t> a supermarket chain that is owned by its customers.</a:t>
            </a:r>
          </a:p>
          <a:p>
            <a:endParaRPr lang="en-US" dirty="0"/>
          </a:p>
          <a:p>
            <a:r>
              <a:rPr lang="en-US" u="sng" dirty="0">
                <a:hlinkClick r:id="rId9"/>
              </a:rPr>
              <a:t>Coop</a:t>
            </a:r>
            <a:r>
              <a:rPr lang="en-US" dirty="0"/>
              <a:t> is another Swiss cooperative which operates the second largest supermarket chain in Switzerland after </a:t>
            </a:r>
            <a:r>
              <a:rPr lang="en-US" dirty="0" err="1"/>
              <a:t>Migros</a:t>
            </a:r>
            <a:r>
              <a:rPr lang="en-US" dirty="0"/>
              <a:t>. In 2001, Coop merged with 11 cooperative federations which had been its main suppliers for over 100 years. As of 2005, Coop operates 1437 shops and employs almost 45,000 people. According to Bio Suisse, the Swiss organic producers' association, Coop accounts for half of all the organic food sold in Switzerland.</a:t>
            </a:r>
          </a:p>
          <a:p>
            <a:endParaRPr lang="en-US" dirty="0"/>
          </a:p>
          <a:p>
            <a:r>
              <a:rPr lang="en-US" u="sng" dirty="0">
                <a:hlinkClick r:id="rId10"/>
              </a:rPr>
              <a:t>EURO COOP</a:t>
            </a:r>
            <a:r>
              <a:rPr lang="en-US" dirty="0"/>
              <a:t> is the European Community of Consumer Cooperatives.</a:t>
            </a:r>
            <a:r>
              <a:rPr lang="en-US" u="sng" baseline="30000" dirty="0">
                <a:hlinkClick r:id="rId11"/>
              </a:rPr>
              <a:t>[22]</a:t>
            </a:r>
            <a:endParaRPr lang="en-US"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Business and employment co-operatives</a:t>
            </a:r>
            <a:r>
              <a:rPr lang="en-US" dirty="0"/>
              <a:t> (</a:t>
            </a:r>
            <a:r>
              <a:rPr lang="en-US" dirty="0" err="1"/>
              <a:t>BECs</a:t>
            </a:r>
            <a:r>
              <a:rPr lang="en-US" dirty="0"/>
              <a:t>)</a:t>
            </a:r>
          </a:p>
        </p:txBody>
      </p:sp>
      <p:sp>
        <p:nvSpPr>
          <p:cNvPr id="3" name="Content Placeholder 2"/>
          <p:cNvSpPr>
            <a:spLocks noGrp="1"/>
          </p:cNvSpPr>
          <p:nvPr>
            <p:ph sz="quarter" idx="1"/>
          </p:nvPr>
        </p:nvSpPr>
        <p:spPr/>
        <p:txBody>
          <a:bodyPr>
            <a:normAutofit fontScale="70000" lnSpcReduction="20000"/>
          </a:bodyPr>
          <a:lstStyle/>
          <a:p>
            <a:r>
              <a:rPr lang="en-US" b="1" dirty="0"/>
              <a:t>Business and employment co-operatives</a:t>
            </a:r>
            <a:r>
              <a:rPr lang="en-US" dirty="0"/>
              <a:t> (</a:t>
            </a:r>
            <a:r>
              <a:rPr lang="en-US" dirty="0" err="1"/>
              <a:t>BECs</a:t>
            </a:r>
            <a:r>
              <a:rPr lang="en-US" dirty="0"/>
              <a:t>) are a subset of worker co-operatives that represent a new approach to providing support to the creation of new businesses.</a:t>
            </a:r>
          </a:p>
          <a:p>
            <a:r>
              <a:rPr lang="en-US" dirty="0"/>
              <a:t> </a:t>
            </a:r>
          </a:p>
          <a:p>
            <a:r>
              <a:rPr lang="en-US" dirty="0"/>
              <a:t>Like other business creation support schemes, </a:t>
            </a:r>
            <a:r>
              <a:rPr lang="en-US" dirty="0" err="1"/>
              <a:t>BECs</a:t>
            </a:r>
            <a:r>
              <a:rPr lang="en-US" dirty="0"/>
              <a:t> enable budding entrepreneurs to experiment with their business idea while benefiting from a secure income. The innovation </a:t>
            </a:r>
            <a:r>
              <a:rPr lang="en-US" dirty="0" err="1"/>
              <a:t>BECs</a:t>
            </a:r>
            <a:r>
              <a:rPr lang="en-US" dirty="0"/>
              <a:t> introduce is that once the business is established the entrepreneur is not forced to leave and set up independently, but can stay and become a full member of the co-operative. The micro-enterprises then combine to form one multi-activity enterprise whose members provide a mutually supportive environment for each other.</a:t>
            </a:r>
          </a:p>
          <a:p>
            <a:r>
              <a:rPr lang="en-US" dirty="0"/>
              <a:t> </a:t>
            </a:r>
          </a:p>
          <a:p>
            <a:r>
              <a:rPr lang="en-US" dirty="0" err="1"/>
              <a:t>BECs</a:t>
            </a:r>
            <a:r>
              <a:rPr lang="en-US" dirty="0"/>
              <a:t> thus provide budding business people with an easy transition from inactivity to self-employment, but in a collective framework. They open up new horizons for people who have ambition but who lack the skills or confidence needed to set off entirely on their own – or who simply want to carry on an independent economic activity but within a supportive group context.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Housing cooperatives</a:t>
            </a:r>
            <a:endParaRPr lang="en-US" dirty="0"/>
          </a:p>
        </p:txBody>
      </p:sp>
      <p:sp>
        <p:nvSpPr>
          <p:cNvPr id="3" name="Content Placeholder 2"/>
          <p:cNvSpPr>
            <a:spLocks noGrp="1"/>
          </p:cNvSpPr>
          <p:nvPr>
            <p:ph sz="quarter" idx="1"/>
          </p:nvPr>
        </p:nvSpPr>
        <p:spPr>
          <a:xfrm>
            <a:off x="457200" y="1153097"/>
            <a:ext cx="8229600" cy="5704903"/>
          </a:xfrm>
        </p:spPr>
        <p:txBody>
          <a:bodyPr>
            <a:normAutofit fontScale="70000" lnSpcReduction="20000"/>
          </a:bodyPr>
          <a:lstStyle/>
          <a:p>
            <a:endParaRPr lang="en-US" b="1" dirty="0"/>
          </a:p>
          <a:p>
            <a:endParaRPr lang="en-US" dirty="0"/>
          </a:p>
          <a:p>
            <a:r>
              <a:rPr lang="en-US" u="sng" dirty="0">
                <a:hlinkClick r:id="rId2"/>
              </a:rPr>
              <a:t>Co-op City</a:t>
            </a:r>
            <a:r>
              <a:rPr lang="en-US" dirty="0"/>
              <a:t> in New York is the largest cooperative housing development in the world with 55,000 people.</a:t>
            </a:r>
            <a:r>
              <a:rPr lang="en-US" u="sng" baseline="30000" dirty="0">
                <a:hlinkClick r:id="rId3"/>
              </a:rPr>
              <a:t>[23]</a:t>
            </a:r>
            <a:endParaRPr lang="en-US" dirty="0"/>
          </a:p>
          <a:p>
            <a:endParaRPr lang="en-US" dirty="0"/>
          </a:p>
          <a:p>
            <a:r>
              <a:rPr lang="en-US" dirty="0"/>
              <a:t>A </a:t>
            </a:r>
            <a:r>
              <a:rPr lang="en-US" u="sng" dirty="0">
                <a:hlinkClick r:id="rId4"/>
              </a:rPr>
              <a:t>housing cooperative</a:t>
            </a:r>
            <a:r>
              <a:rPr lang="en-US" dirty="0"/>
              <a:t> is a legal mechanism for ownership of housing where residents either own </a:t>
            </a:r>
            <a:r>
              <a:rPr lang="en-US" u="sng" dirty="0">
                <a:hlinkClick r:id="rId5"/>
              </a:rPr>
              <a:t>shares</a:t>
            </a:r>
            <a:r>
              <a:rPr lang="en-US" dirty="0"/>
              <a:t> (share capital co-op) reflecting their equity in the cooperative's real estate, or have membership and occupancy rights in a </a:t>
            </a:r>
            <a:r>
              <a:rPr lang="en-US" u="sng" dirty="0">
                <a:hlinkClick r:id="rId6"/>
              </a:rPr>
              <a:t>not-for-profit</a:t>
            </a:r>
            <a:r>
              <a:rPr lang="en-US" dirty="0"/>
              <a:t> cooperative (non-share capital co-op), and they underwrite their housing through paying subscriptions or rent.</a:t>
            </a:r>
          </a:p>
          <a:p>
            <a:endParaRPr lang="en-US" dirty="0"/>
          </a:p>
          <a:p>
            <a:r>
              <a:rPr lang="en-US" dirty="0"/>
              <a:t>Housing cooperatives come in three basic equity structures:</a:t>
            </a:r>
          </a:p>
          <a:p>
            <a:pPr lvl="1"/>
            <a:r>
              <a:rPr lang="en-US" dirty="0"/>
              <a:t>In </a:t>
            </a:r>
            <a:r>
              <a:rPr lang="en-US" b="1" dirty="0"/>
              <a:t>Market-rate housing cooperatives</a:t>
            </a:r>
            <a:r>
              <a:rPr lang="en-US" dirty="0"/>
              <a:t>, members may sell their shares in the cooperative whenever they like for whatever price the market will bear, much like any other residential property. Market-rate co-ops are very common in </a:t>
            </a:r>
            <a:r>
              <a:rPr lang="en-US" u="sng" dirty="0">
                <a:hlinkClick r:id="rId7"/>
              </a:rPr>
              <a:t>New York City</a:t>
            </a:r>
            <a:r>
              <a:rPr lang="en-US" dirty="0"/>
              <a:t>.</a:t>
            </a:r>
          </a:p>
          <a:p>
            <a:pPr lvl="1"/>
            <a:r>
              <a:rPr lang="en-US" b="1" dirty="0"/>
              <a:t>Limited equity housing cooperatives</a:t>
            </a:r>
            <a:r>
              <a:rPr lang="en-US" dirty="0"/>
              <a:t>, which are often used by </a:t>
            </a:r>
            <a:r>
              <a:rPr lang="en-US" u="sng" dirty="0">
                <a:hlinkClick r:id="rId8"/>
              </a:rPr>
              <a:t>affordable housing</a:t>
            </a:r>
            <a:r>
              <a:rPr lang="en-US" dirty="0"/>
              <a:t> developers, allow members to own some equity in their home, but limit the sale price of their membership share to that which they paid.</a:t>
            </a:r>
          </a:p>
          <a:p>
            <a:pPr lvl="1"/>
            <a:r>
              <a:rPr lang="en-US" b="1" dirty="0"/>
              <a:t>Group equity</a:t>
            </a:r>
            <a:r>
              <a:rPr lang="en-US" dirty="0"/>
              <a:t> or </a:t>
            </a:r>
            <a:r>
              <a:rPr lang="en-US" b="1" dirty="0"/>
              <a:t>Zero equity housing cooperatives</a:t>
            </a:r>
            <a:r>
              <a:rPr lang="en-US" dirty="0"/>
              <a:t> do not allow members to own equity in their residences and often have rental agreements well below market rates.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3D41-2FCE-1949-A9BE-90890F592385}"/>
              </a:ext>
            </a:extLst>
          </p:cNvPr>
          <p:cNvSpPr>
            <a:spLocks noGrp="1"/>
          </p:cNvSpPr>
          <p:nvPr>
            <p:ph type="title"/>
          </p:nvPr>
        </p:nvSpPr>
        <p:spPr/>
        <p:txBody>
          <a:bodyPr/>
          <a:lstStyle/>
          <a:p>
            <a:r>
              <a:rPr lang="en-US" dirty="0"/>
              <a:t>Progressions in CMED</a:t>
            </a:r>
          </a:p>
        </p:txBody>
      </p:sp>
      <p:sp>
        <p:nvSpPr>
          <p:cNvPr id="3" name="Content Placeholder 2">
            <a:extLst>
              <a:ext uri="{FF2B5EF4-FFF2-40B4-BE49-F238E27FC236}">
                <a16:creationId xmlns:a16="http://schemas.microsoft.com/office/drawing/2014/main" id="{CB975805-1057-5247-97D4-78B2430A8FEB}"/>
              </a:ext>
            </a:extLst>
          </p:cNvPr>
          <p:cNvSpPr>
            <a:spLocks noGrp="1"/>
          </p:cNvSpPr>
          <p:nvPr>
            <p:ph sz="quarter" idx="1"/>
          </p:nvPr>
        </p:nvSpPr>
        <p:spPr/>
        <p:txBody>
          <a:bodyPr>
            <a:normAutofit lnSpcReduction="10000"/>
          </a:bodyPr>
          <a:lstStyle/>
          <a:p>
            <a:r>
              <a:rPr lang="en-US" dirty="0"/>
              <a:t>Receiving Christ and Discipleship</a:t>
            </a:r>
          </a:p>
          <a:p>
            <a:r>
              <a:rPr lang="en-US" dirty="0"/>
              <a:t>Community of Faith and Character</a:t>
            </a:r>
          </a:p>
          <a:p>
            <a:r>
              <a:rPr lang="en-US" dirty="0"/>
              <a:t>Cooperative Savings (ASCA, ROSCA)</a:t>
            </a:r>
          </a:p>
          <a:p>
            <a:r>
              <a:rPr lang="en-US" dirty="0"/>
              <a:t>Cooperative Capital</a:t>
            </a:r>
          </a:p>
          <a:p>
            <a:r>
              <a:rPr lang="en-US" dirty="0"/>
              <a:t>Developing Business Skills</a:t>
            </a:r>
          </a:p>
          <a:p>
            <a:r>
              <a:rPr lang="en-US" dirty="0"/>
              <a:t>Microfinances (MFD) (Now Peer to Peer)</a:t>
            </a:r>
          </a:p>
          <a:p>
            <a:r>
              <a:rPr lang="en-US" dirty="0"/>
              <a:t>SHG Bank Linkages</a:t>
            </a:r>
          </a:p>
          <a:p>
            <a:r>
              <a:rPr lang="en-US" dirty="0"/>
              <a:t>Migration to Capital-rich context</a:t>
            </a:r>
          </a:p>
          <a:p>
            <a:endParaRPr lang="en-US" dirty="0"/>
          </a:p>
          <a:p>
            <a:pPr marL="0" indent="0">
              <a:buNone/>
            </a:pPr>
            <a:r>
              <a:rPr lang="en-US" dirty="0"/>
              <a:t>All part of Christian Micro-Enterprise Development</a:t>
            </a:r>
          </a:p>
          <a:p>
            <a:endParaRPr lang="en-US" dirty="0"/>
          </a:p>
        </p:txBody>
      </p:sp>
    </p:spTree>
    <p:extLst>
      <p:ext uri="{BB962C8B-B14F-4D97-AF65-F5344CB8AC3E}">
        <p14:creationId xmlns:p14="http://schemas.microsoft.com/office/powerpoint/2010/main" val="425163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cooperative</a:t>
            </a:r>
            <a:endParaRPr lang="en-US" dirty="0"/>
          </a:p>
        </p:txBody>
      </p:sp>
      <p:sp>
        <p:nvSpPr>
          <p:cNvPr id="3" name="Content Placeholder 2"/>
          <p:cNvSpPr>
            <a:spLocks noGrp="1"/>
          </p:cNvSpPr>
          <p:nvPr>
            <p:ph sz="quarter" idx="1"/>
          </p:nvPr>
        </p:nvSpPr>
        <p:spPr/>
        <p:txBody>
          <a:bodyPr>
            <a:normAutofit fontScale="77500" lnSpcReduction="20000"/>
          </a:bodyPr>
          <a:lstStyle/>
          <a:p>
            <a:endParaRPr lang="en-US" b="1" dirty="0"/>
          </a:p>
          <a:p>
            <a:r>
              <a:rPr lang="en-US" dirty="0"/>
              <a:t>Members of a building cooperative (in Britain known as a self-build housing co-operative) pool resources to build housing, normally using a high proportion of their own </a:t>
            </a:r>
            <a:r>
              <a:rPr lang="en-US" dirty="0" err="1"/>
              <a:t>labour</a:t>
            </a:r>
            <a:r>
              <a:rPr lang="en-US" dirty="0"/>
              <a:t>. When the building is finished, each member is the sole owner of a homestead, and the cooperative may be dissolved.</a:t>
            </a:r>
          </a:p>
          <a:p>
            <a:r>
              <a:rPr lang="en-US" dirty="0"/>
              <a:t> </a:t>
            </a:r>
          </a:p>
          <a:p>
            <a:r>
              <a:rPr lang="en-US" dirty="0"/>
              <a:t>This collective effort was at the origin of many of Britain's </a:t>
            </a:r>
            <a:r>
              <a:rPr lang="en-US" u="sng" dirty="0">
                <a:hlinkClick r:id="rId2"/>
              </a:rPr>
              <a:t>building societies</a:t>
            </a:r>
            <a:r>
              <a:rPr lang="en-US" dirty="0"/>
              <a:t>, which however developed into "permanent" </a:t>
            </a:r>
            <a:r>
              <a:rPr lang="en-US" u="sng" dirty="0">
                <a:hlinkClick r:id="rId3"/>
              </a:rPr>
              <a:t>mutual</a:t>
            </a:r>
            <a:r>
              <a:rPr lang="en-US" dirty="0"/>
              <a:t> </a:t>
            </a:r>
            <a:r>
              <a:rPr lang="en-US" u="sng" dirty="0">
                <a:hlinkClick r:id="rId4"/>
              </a:rPr>
              <a:t>savings and loan</a:t>
            </a:r>
            <a:r>
              <a:rPr lang="en-US" dirty="0"/>
              <a:t> </a:t>
            </a:r>
            <a:r>
              <a:rPr lang="en-US" dirty="0" err="1"/>
              <a:t>organisations</a:t>
            </a:r>
            <a:r>
              <a:rPr lang="en-US" dirty="0"/>
              <a:t>, a term which persisted in some of their names (such as the former </a:t>
            </a:r>
            <a:r>
              <a:rPr lang="en-US" i="1" dirty="0"/>
              <a:t>Leeds Permanent</a:t>
            </a:r>
            <a:r>
              <a:rPr lang="en-US" dirty="0"/>
              <a:t>). Nowadays such self-building may be financed using a step-by-step </a:t>
            </a:r>
            <a:r>
              <a:rPr lang="en-US" u="sng" dirty="0">
                <a:hlinkClick r:id="rId5"/>
              </a:rPr>
              <a:t>mortgage</a:t>
            </a:r>
            <a:r>
              <a:rPr lang="en-US" dirty="0"/>
              <a:t> which is released in stages as the building is completed.</a:t>
            </a:r>
          </a:p>
          <a:p>
            <a:r>
              <a:rPr lang="en-US" dirty="0"/>
              <a:t>The term may also refer to worker co-operatives in the building trade.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Agricultural cooperative</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a:t>Agricultural cooperatives or farmers' cooperatives are cooperatives where </a:t>
            </a:r>
            <a:r>
              <a:rPr lang="en-US" u="sng" dirty="0">
                <a:hlinkClick r:id="rId2"/>
              </a:rPr>
              <a:t>farmers</a:t>
            </a:r>
            <a:r>
              <a:rPr lang="en-US" dirty="0"/>
              <a:t> pool their resources for mutual economic benefit. Agricultural cooperatives are broadly divided into </a:t>
            </a:r>
            <a:r>
              <a:rPr lang="en-US" i="1" dirty="0"/>
              <a:t>agricultural service cooperatives</a:t>
            </a:r>
            <a:r>
              <a:rPr lang="en-US" dirty="0"/>
              <a:t>, which provide various services to their individual farming members, and </a:t>
            </a:r>
            <a:r>
              <a:rPr lang="en-US" i="1" dirty="0"/>
              <a:t>agricultural production cooperatives</a:t>
            </a:r>
            <a:r>
              <a:rPr lang="en-US" dirty="0"/>
              <a:t>, where production resources such as land or machinery are pooled and members farm jointly.</a:t>
            </a:r>
            <a:r>
              <a:rPr lang="en-US" u="sng" baseline="30000" dirty="0">
                <a:hlinkClick r:id="rId3"/>
              </a:rPr>
              <a:t>[25]</a:t>
            </a:r>
            <a:r>
              <a:rPr lang="en-US" dirty="0"/>
              <a:t> Agricultural production cooperatives are relatively rare in the world, and known examples are limited to </a:t>
            </a:r>
            <a:r>
              <a:rPr lang="en-US" u="sng" dirty="0">
                <a:hlinkClick r:id="rId4"/>
              </a:rPr>
              <a:t>collective farms</a:t>
            </a:r>
            <a:r>
              <a:rPr lang="en-US" dirty="0"/>
              <a:t> in </a:t>
            </a:r>
            <a:r>
              <a:rPr lang="en-US" u="sng" dirty="0">
                <a:hlinkClick r:id="rId5"/>
              </a:rPr>
              <a:t>former socialist countries</a:t>
            </a:r>
            <a:r>
              <a:rPr lang="en-US" dirty="0"/>
              <a:t> and the </a:t>
            </a:r>
            <a:r>
              <a:rPr lang="en-US" u="sng" dirty="0">
                <a:hlinkClick r:id="rId6"/>
              </a:rPr>
              <a:t>kibbutzim</a:t>
            </a:r>
            <a:r>
              <a:rPr lang="en-US" dirty="0"/>
              <a:t> in Israel.</a:t>
            </a:r>
          </a:p>
          <a:p>
            <a:endParaRPr lang="en-US" dirty="0"/>
          </a:p>
          <a:p>
            <a:r>
              <a:rPr lang="en-US" dirty="0"/>
              <a:t>Agricultural supply cooperatives aggregate purchases, storage, and distribution of farm inputs for their members. By taking advantage of volume discounts and utilizing other </a:t>
            </a:r>
            <a:r>
              <a:rPr lang="en-US" u="sng" dirty="0">
                <a:hlinkClick r:id="rId7"/>
              </a:rPr>
              <a:t>economies of scale</a:t>
            </a:r>
            <a:r>
              <a:rPr lang="en-US" dirty="0"/>
              <a:t>, supply cooperatives bring down members' costs. Supply cooperatives may provide seeds, fertilizers, chemicals, fuel, and farm machinery. Some supply cooperatives also operate machinery pools that provide mechanical field services (e.g., plowing, harvesting) to their members.</a:t>
            </a:r>
          </a:p>
          <a:p>
            <a:endParaRPr lang="en-US" dirty="0"/>
          </a:p>
          <a:p>
            <a:r>
              <a:rPr lang="en-US" dirty="0"/>
              <a:t>Agricultural marketing cooperatives provide the services involved in moving a product from the point of production to the point of consumption. </a:t>
            </a:r>
            <a:r>
              <a:rPr lang="en-US" u="sng" dirty="0">
                <a:hlinkClick r:id="rId8"/>
              </a:rPr>
              <a:t>Agricultural marketing</a:t>
            </a:r>
            <a:r>
              <a:rPr lang="en-US" dirty="0"/>
              <a:t> includes a series of inter-connected activities involving planning production, growing and </a:t>
            </a:r>
            <a:r>
              <a:rPr lang="en-US" u="sng" dirty="0">
                <a:hlinkClick r:id="rId9"/>
              </a:rPr>
              <a:t>harvesting</a:t>
            </a:r>
            <a:r>
              <a:rPr lang="en-US" dirty="0"/>
              <a:t>, grading, packing, transport, storage, </a:t>
            </a:r>
            <a:r>
              <a:rPr lang="en-US" u="sng" dirty="0">
                <a:hlinkClick r:id="rId10"/>
              </a:rPr>
              <a:t>food processing</a:t>
            </a:r>
            <a:r>
              <a:rPr lang="en-US" dirty="0"/>
              <a:t>, distribution and sale. Agricultural marketing cooperatives are often formed to promote specific commodities.</a:t>
            </a:r>
          </a:p>
          <a:p>
            <a:endParaRPr lang="en-US" dirty="0"/>
          </a:p>
          <a:p>
            <a:pPr lvl="1"/>
            <a:r>
              <a:rPr lang="en-US" dirty="0"/>
              <a:t>e.g. Fonterra markets New Zealand farmers dairy products globally and the profits return to New Zealand farmers.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Credit unions and cooperative banking</a:t>
            </a:r>
            <a:endParaRPr lang="en-US" dirty="0"/>
          </a:p>
        </p:txBody>
      </p:sp>
      <p:sp>
        <p:nvSpPr>
          <p:cNvPr id="3" name="Content Placeholder 2"/>
          <p:cNvSpPr>
            <a:spLocks noGrp="1"/>
          </p:cNvSpPr>
          <p:nvPr>
            <p:ph sz="quarter" idx="1"/>
          </p:nvPr>
        </p:nvSpPr>
        <p:spPr>
          <a:xfrm>
            <a:off x="457200" y="1417638"/>
            <a:ext cx="8229600" cy="5440362"/>
          </a:xfrm>
        </p:spPr>
        <p:txBody>
          <a:bodyPr>
            <a:normAutofit fontScale="85000" lnSpcReduction="20000"/>
          </a:bodyPr>
          <a:lstStyle/>
          <a:p>
            <a:endParaRPr lang="en-US" b="1" dirty="0"/>
          </a:p>
          <a:p>
            <a:r>
              <a:rPr lang="en-US" u="sng" dirty="0">
                <a:hlinkClick r:id="rId2"/>
              </a:rPr>
              <a:t>Credit unions</a:t>
            </a:r>
            <a:r>
              <a:rPr lang="en-US" dirty="0"/>
              <a:t> are cooperative </a:t>
            </a:r>
            <a:r>
              <a:rPr lang="en-US" u="sng" dirty="0">
                <a:hlinkClick r:id="rId3"/>
              </a:rPr>
              <a:t>financial institutions</a:t>
            </a:r>
            <a:r>
              <a:rPr lang="en-US" dirty="0"/>
              <a:t> that are owned and controlled by their members. Credit unions provide the same </a:t>
            </a:r>
            <a:r>
              <a:rPr lang="en-US" u="sng" dirty="0">
                <a:hlinkClick r:id="rId4"/>
              </a:rPr>
              <a:t>financial services</a:t>
            </a:r>
            <a:r>
              <a:rPr lang="en-US" dirty="0"/>
              <a:t> as banks but are considered </a:t>
            </a:r>
            <a:r>
              <a:rPr lang="en-US" u="sng" dirty="0">
                <a:hlinkClick r:id="rId5"/>
              </a:rPr>
              <a:t>not-for-profit</a:t>
            </a:r>
            <a:r>
              <a:rPr lang="en-US" dirty="0"/>
              <a:t> organizations and adhere to </a:t>
            </a:r>
            <a:r>
              <a:rPr lang="en-US" u="sng" dirty="0">
                <a:hlinkClick r:id="rId6"/>
              </a:rPr>
              <a:t>cooperative principles</a:t>
            </a:r>
            <a:r>
              <a:rPr lang="en-US" dirty="0"/>
              <a:t>.</a:t>
            </a:r>
          </a:p>
          <a:p>
            <a:endParaRPr lang="en-US" dirty="0"/>
          </a:p>
          <a:p>
            <a:r>
              <a:rPr lang="en-US" dirty="0"/>
              <a:t>Credit unions originated in mid-19th century Germany through the efforts of pioneers </a:t>
            </a:r>
            <a:r>
              <a:rPr lang="en-US" u="sng" dirty="0">
                <a:hlinkClick r:id="rId7"/>
              </a:rPr>
              <a:t>Franz Hermann Schulze-Delitzsch</a:t>
            </a:r>
            <a:r>
              <a:rPr lang="en-US" dirty="0"/>
              <a:t> and </a:t>
            </a:r>
            <a:r>
              <a:rPr lang="en-US" u="sng" dirty="0">
                <a:hlinkClick r:id="rId8"/>
              </a:rPr>
              <a:t>Friedrich Wilhelm Raiffeisen</a:t>
            </a:r>
            <a:r>
              <a:rPr lang="en-US" dirty="0"/>
              <a:t>. The concept of financial cooperatives crossed the Atlantic at the turn of the 20th century, when the </a:t>
            </a:r>
            <a:r>
              <a:rPr lang="en-US" i="1" dirty="0" err="1"/>
              <a:t>caisse</a:t>
            </a:r>
            <a:r>
              <a:rPr lang="en-US" i="1" dirty="0"/>
              <a:t> </a:t>
            </a:r>
            <a:r>
              <a:rPr lang="en-US" i="1" dirty="0" err="1"/>
              <a:t>populaire</a:t>
            </a:r>
            <a:r>
              <a:rPr lang="en-US" dirty="0"/>
              <a:t> movement was started by </a:t>
            </a:r>
            <a:r>
              <a:rPr lang="en-US" u="sng" dirty="0">
                <a:hlinkClick r:id="rId9"/>
              </a:rPr>
              <a:t>Alphonse Desjardins</a:t>
            </a:r>
            <a:r>
              <a:rPr lang="en-US" dirty="0"/>
              <a:t> in </a:t>
            </a:r>
            <a:r>
              <a:rPr lang="en-US" u="sng" dirty="0">
                <a:hlinkClick r:id="rId10"/>
              </a:rPr>
              <a:t>Quebec</a:t>
            </a:r>
            <a:r>
              <a:rPr lang="en-US" dirty="0"/>
              <a:t>, </a:t>
            </a:r>
            <a:r>
              <a:rPr lang="en-US" u="sng" dirty="0">
                <a:hlinkClick r:id="rId11"/>
              </a:rPr>
              <a:t>Canada</a:t>
            </a:r>
            <a:r>
              <a:rPr lang="en-US" dirty="0"/>
              <a:t>. In 1900, from his home in </a:t>
            </a:r>
            <a:r>
              <a:rPr lang="en-US" u="sng" dirty="0">
                <a:hlinkClick r:id="rId12"/>
              </a:rPr>
              <a:t>Lévis</a:t>
            </a:r>
            <a:r>
              <a:rPr lang="en-US" dirty="0"/>
              <a:t>, he opened North America's first credit union, marking the beginning of the </a:t>
            </a:r>
            <a:r>
              <a:rPr lang="en-US" u="sng" dirty="0">
                <a:hlinkClick r:id="rId13"/>
              </a:rPr>
              <a:t>Mouvement Desjardins</a:t>
            </a:r>
            <a:r>
              <a:rPr lang="en-US" dirty="0"/>
              <a:t>.</a:t>
            </a:r>
            <a:r>
              <a:rPr lang="en-US" u="sng" baseline="30000" dirty="0">
                <a:hlinkClick r:id="rId14"/>
              </a:rPr>
              <a:t>[26]</a:t>
            </a:r>
            <a:r>
              <a:rPr lang="en-US" dirty="0"/>
              <a:t> Eight years later, Desjardins provided guidance for the first credit union in the United States.</a:t>
            </a:r>
            <a:r>
              <a:rPr lang="en-US" u="sng" baseline="30000" dirty="0">
                <a:hlinkClick r:id="rId15"/>
              </a:rPr>
              <a:t>[27]</a:t>
            </a:r>
            <a:endParaRPr lang="en-US" dirty="0"/>
          </a:p>
          <a:p>
            <a:r>
              <a:rPr lang="en-US" u="sng" dirty="0">
                <a:hlinkClick r:id="rId16"/>
              </a:rPr>
              <a:t>ethical investment</a:t>
            </a:r>
            <a:r>
              <a:rPr lang="en-US" dirty="0"/>
              <a:t>.</a:t>
            </a:r>
          </a:p>
          <a:p>
            <a:endParaRPr lang="en-US" dirty="0"/>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Credit unions and cooperative banking</a:t>
            </a:r>
            <a:endParaRPr lang="en-US" dirty="0"/>
          </a:p>
        </p:txBody>
      </p:sp>
      <p:sp>
        <p:nvSpPr>
          <p:cNvPr id="3" name="Content Placeholder 2"/>
          <p:cNvSpPr>
            <a:spLocks noGrp="1"/>
          </p:cNvSpPr>
          <p:nvPr>
            <p:ph sz="quarter" idx="1"/>
          </p:nvPr>
        </p:nvSpPr>
        <p:spPr>
          <a:xfrm>
            <a:off x="301752" y="1157784"/>
            <a:ext cx="8385048" cy="5700216"/>
          </a:xfrm>
        </p:spPr>
        <p:txBody>
          <a:bodyPr>
            <a:normAutofit fontScale="62500" lnSpcReduction="20000"/>
          </a:bodyPr>
          <a:lstStyle/>
          <a:p>
            <a:pPr marL="0" indent="0">
              <a:buNone/>
            </a:pPr>
            <a:endParaRPr lang="en-US" dirty="0"/>
          </a:p>
          <a:p>
            <a:r>
              <a:rPr lang="en-US" dirty="0"/>
              <a:t>While they have not taken root so deeply as in </a:t>
            </a:r>
            <a:r>
              <a:rPr lang="en-US" u="sng" dirty="0">
                <a:hlinkClick r:id="rId2"/>
              </a:rPr>
              <a:t>Ireland</a:t>
            </a:r>
            <a:r>
              <a:rPr lang="en-US" dirty="0"/>
              <a:t> or the </a:t>
            </a:r>
            <a:r>
              <a:rPr lang="en-US" u="sng" dirty="0">
                <a:hlinkClick r:id="rId3"/>
              </a:rPr>
              <a:t>United States</a:t>
            </a:r>
            <a:r>
              <a:rPr lang="en-US" dirty="0"/>
              <a:t>, credit unions are also established in the UK. The largest are work-based, but many are now offering services in the wider community. The Association of British Credit Unions Ltd (</a:t>
            </a:r>
            <a:r>
              <a:rPr lang="en-US" u="sng" dirty="0">
                <a:hlinkClick r:id="rId4"/>
              </a:rPr>
              <a:t>ABCUL</a:t>
            </a:r>
            <a:r>
              <a:rPr lang="en-US" dirty="0"/>
              <a:t>) represents the majority of British Credit Unions. British </a:t>
            </a:r>
            <a:r>
              <a:rPr lang="en-US" u="sng" dirty="0">
                <a:hlinkClick r:id="rId5"/>
              </a:rPr>
              <a:t>Building Societies</a:t>
            </a:r>
            <a:r>
              <a:rPr lang="en-US" dirty="0"/>
              <a:t> developed into general-purpose savings &amp; banking institutions with "one member, one vote" ownership and can be seen as a form of financial cooperative (although nine '</a:t>
            </a:r>
            <a:r>
              <a:rPr lang="en-US" u="sng" dirty="0">
                <a:hlinkClick r:id="rId6"/>
              </a:rPr>
              <a:t>de-mutualised</a:t>
            </a:r>
            <a:r>
              <a:rPr lang="en-US" dirty="0"/>
              <a:t>' into conventionally-owned banks in the 1980s &amp; 1990s). The UK Co-operative Group includes both an </a:t>
            </a:r>
            <a:r>
              <a:rPr lang="en-US" u="sng" dirty="0">
                <a:hlinkClick r:id="rId7"/>
              </a:rPr>
              <a:t>insurance</a:t>
            </a:r>
            <a:r>
              <a:rPr lang="en-US" dirty="0"/>
              <a:t> provider </a:t>
            </a:r>
            <a:r>
              <a:rPr lang="en-US" u="sng" dirty="0">
                <a:hlinkClick r:id="rId8"/>
              </a:rPr>
              <a:t>CIS</a:t>
            </a:r>
            <a:r>
              <a:rPr lang="en-US" dirty="0"/>
              <a:t> and the </a:t>
            </a:r>
            <a:r>
              <a:rPr lang="en-US" u="sng" dirty="0">
                <a:hlinkClick r:id="rId9"/>
              </a:rPr>
              <a:t>Co-operative Bank</a:t>
            </a:r>
            <a:r>
              <a:rPr lang="en-US" dirty="0"/>
              <a:t>, both noted for promoting </a:t>
            </a:r>
            <a:r>
              <a:rPr lang="en-US" u="sng" dirty="0">
                <a:hlinkClick r:id="rId10"/>
              </a:rPr>
              <a:t>ethical investment</a:t>
            </a:r>
            <a:r>
              <a:rPr lang="en-US" dirty="0"/>
              <a:t>.</a:t>
            </a:r>
          </a:p>
          <a:p>
            <a:endParaRPr lang="en-US" dirty="0"/>
          </a:p>
          <a:p>
            <a:r>
              <a:rPr lang="en-US" dirty="0"/>
              <a:t>Other important European banking cooperatives include the </a:t>
            </a:r>
            <a:r>
              <a:rPr lang="en-US" u="sng" dirty="0">
                <a:hlinkClick r:id="rId11"/>
              </a:rPr>
              <a:t>Crédit Agricole</a:t>
            </a:r>
            <a:r>
              <a:rPr lang="en-US" dirty="0"/>
              <a:t> in France, </a:t>
            </a:r>
            <a:r>
              <a:rPr lang="en-US" u="sng" dirty="0">
                <a:hlinkClick r:id="rId12"/>
              </a:rPr>
              <a:t>Migros</a:t>
            </a:r>
            <a:r>
              <a:rPr lang="en-US" dirty="0"/>
              <a:t> and Coop Bank in Switzerland and the </a:t>
            </a:r>
            <a:r>
              <a:rPr lang="en-US" u="sng" dirty="0">
                <a:hlinkClick r:id="rId13"/>
              </a:rPr>
              <a:t>Raiffeisen</a:t>
            </a:r>
            <a:r>
              <a:rPr lang="en-US" dirty="0"/>
              <a:t> system in many Central and Eastern European countries. The Netherlands, Spain, Italy and various European countries also have strong cooperative banks. They play an important part in mortgage credit and professional (i.e. farming) credit.</a:t>
            </a:r>
          </a:p>
          <a:p>
            <a:r>
              <a:rPr lang="en-US" dirty="0"/>
              <a:t>Cooperative banking networks, which were nationalized in Eastern Europe, work now as real cooperative institutions. A remarkable development has taken place in Poland, where the </a:t>
            </a:r>
            <a:r>
              <a:rPr lang="en-US" u="sng" dirty="0">
                <a:hlinkClick r:id="rId14"/>
              </a:rPr>
              <a:t>SKOK</a:t>
            </a:r>
            <a:r>
              <a:rPr lang="en-US" dirty="0"/>
              <a:t> (</a:t>
            </a:r>
            <a:r>
              <a:rPr lang="en-US" i="1" dirty="0" err="1"/>
              <a:t>Spółdzielcze</a:t>
            </a:r>
            <a:r>
              <a:rPr lang="en-US" i="1" dirty="0"/>
              <a:t> </a:t>
            </a:r>
            <a:r>
              <a:rPr lang="en-US" i="1" dirty="0" err="1"/>
              <a:t>Kasy</a:t>
            </a:r>
            <a:r>
              <a:rPr lang="en-US" i="1" dirty="0"/>
              <a:t> </a:t>
            </a:r>
            <a:r>
              <a:rPr lang="en-US" i="1" dirty="0" err="1"/>
              <a:t>Oszczędnościowo-Kredytowe</a:t>
            </a:r>
            <a:r>
              <a:rPr lang="en-US" dirty="0"/>
              <a:t>) network has grown to serve over 1 million members via 13,000 branches, and is larger than the country’s largest conventional bank.</a:t>
            </a:r>
          </a:p>
        </p:txBody>
      </p:sp>
    </p:spTree>
    <p:extLst>
      <p:ext uri="{BB962C8B-B14F-4D97-AF65-F5344CB8AC3E}">
        <p14:creationId xmlns:p14="http://schemas.microsoft.com/office/powerpoint/2010/main" val="4202247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Movements of Cooperatives</a:t>
            </a:r>
          </a:p>
        </p:txBody>
      </p:sp>
      <p:sp>
        <p:nvSpPr>
          <p:cNvPr id="3" name="Content Placeholder 2"/>
          <p:cNvSpPr>
            <a:spLocks noGrp="1"/>
          </p:cNvSpPr>
          <p:nvPr>
            <p:ph sz="quarter" idx="1"/>
          </p:nvPr>
        </p:nvSpPr>
        <p:spPr>
          <a:xfrm>
            <a:off x="301752" y="1195131"/>
            <a:ext cx="8503920" cy="5415439"/>
          </a:xfrm>
        </p:spPr>
        <p:txBody>
          <a:bodyPr>
            <a:normAutofit fontScale="62500" lnSpcReduction="20000"/>
          </a:bodyPr>
          <a:lstStyle/>
          <a:p>
            <a:r>
              <a:rPr lang="en-US" u="sng" dirty="0">
                <a:hlinkClick r:id="rId2"/>
              </a:rPr>
              <a:t>Co-operative Federation</a:t>
            </a:r>
            <a:endParaRPr lang="en-US" dirty="0"/>
          </a:p>
          <a:p>
            <a:pPr marL="0" indent="0">
              <a:buNone/>
            </a:pPr>
            <a:r>
              <a:rPr lang="en-US" dirty="0"/>
              <a:t>In some cases, cooperative societies find it advantageous to form </a:t>
            </a:r>
            <a:r>
              <a:rPr lang="en-US" u="sng" dirty="0">
                <a:hlinkClick r:id="rId3"/>
              </a:rPr>
              <a:t>co-operative federations</a:t>
            </a:r>
            <a:r>
              <a:rPr lang="en-US" dirty="0"/>
              <a:t> in which all of the members are themselves cooperatives. Historically, these have predominantly come in the form of cooperative wholesale societies, and cooperative unions.</a:t>
            </a:r>
            <a:r>
              <a:rPr lang="en-US" u="sng" baseline="30000" dirty="0">
                <a:hlinkClick r:id="rId4"/>
              </a:rPr>
              <a:t>[28]</a:t>
            </a:r>
            <a:endParaRPr lang="en-US" u="sng" baseline="30000" dirty="0"/>
          </a:p>
          <a:p>
            <a:r>
              <a:rPr lang="en-US" dirty="0"/>
              <a:t> Cooperative federations are a means through which cooperative societies can fulfill the sixth </a:t>
            </a:r>
            <a:r>
              <a:rPr lang="en-US" u="sng" dirty="0">
                <a:hlinkClick r:id="rId5"/>
              </a:rPr>
              <a:t>Rochdale Principle</a:t>
            </a:r>
            <a:r>
              <a:rPr lang="en-US" dirty="0"/>
              <a:t>, </a:t>
            </a:r>
            <a:r>
              <a:rPr lang="en-US" u="sng" dirty="0">
                <a:hlinkClick r:id="rId6"/>
              </a:rPr>
              <a:t>cooperation among cooperatives</a:t>
            </a:r>
            <a:r>
              <a:rPr lang="en-US" dirty="0"/>
              <a:t>, with the </a:t>
            </a:r>
            <a:r>
              <a:rPr lang="en-US" u="sng" dirty="0">
                <a:hlinkClick r:id="rId7"/>
              </a:rPr>
              <a:t>ICA</a:t>
            </a:r>
            <a:r>
              <a:rPr lang="en-US" dirty="0"/>
              <a:t> noting that "Co-operatives serve their members most effectively and strengthen the co-operative movement by working together through local, national, regional and international structures."</a:t>
            </a:r>
            <a:r>
              <a:rPr lang="en-US" u="sng" baseline="30000" dirty="0">
                <a:hlinkClick r:id="rId8"/>
              </a:rPr>
              <a:t>[29]</a:t>
            </a:r>
            <a:endParaRPr lang="en-US" dirty="0"/>
          </a:p>
          <a:p>
            <a:pPr>
              <a:buNone/>
            </a:pPr>
            <a:r>
              <a:rPr lang="en-US" dirty="0"/>
              <a:t> </a:t>
            </a:r>
            <a:endParaRPr lang="en-US" b="1" dirty="0"/>
          </a:p>
          <a:p>
            <a:r>
              <a:rPr lang="en-US" b="1" dirty="0"/>
              <a:t>Cooperative Union</a:t>
            </a:r>
          </a:p>
          <a:p>
            <a:pPr marL="0" indent="0">
              <a:buNone/>
            </a:pPr>
            <a:r>
              <a:rPr lang="en-US" dirty="0"/>
              <a:t>A second common form of co-operative federation is a co-operative union, whose objective (according to Gide) is “to develop the spirit of solidarity among societies and... in a word, to exercise the functions of a government whose authority, it is needless to say, is purely moral.”</a:t>
            </a:r>
            <a:r>
              <a:rPr lang="en-US" u="sng" baseline="30000" dirty="0">
                <a:hlinkClick r:id="rId4"/>
              </a:rPr>
              <a:t>[28]</a:t>
            </a:r>
            <a:r>
              <a:rPr lang="en-US" dirty="0"/>
              <a:t> </a:t>
            </a:r>
            <a:r>
              <a:rPr lang="en-US" u="sng" dirty="0">
                <a:hlinkClick r:id="rId9"/>
              </a:rPr>
              <a:t>Co-operatives UK</a:t>
            </a:r>
            <a:r>
              <a:rPr lang="en-US" dirty="0"/>
              <a:t> and the </a:t>
            </a:r>
            <a:r>
              <a:rPr lang="en-US" u="sng" dirty="0">
                <a:hlinkClick r:id="rId7"/>
              </a:rPr>
              <a:t>International Co-operative Alliance</a:t>
            </a:r>
            <a:r>
              <a:rPr lang="en-US" dirty="0"/>
              <a:t> are examples of such arrangements.</a:t>
            </a:r>
          </a:p>
          <a:p>
            <a:pPr>
              <a:buNone/>
            </a:pPr>
            <a:endParaRPr lang="en-US" b="1" dirty="0"/>
          </a:p>
          <a:p>
            <a:r>
              <a:rPr lang="en-US" b="1" dirty="0"/>
              <a:t>Co-operative party</a:t>
            </a:r>
          </a:p>
          <a:p>
            <a:pPr marL="0" indent="0">
              <a:buNone/>
            </a:pPr>
            <a:r>
              <a:rPr lang="en-US" dirty="0"/>
              <a:t>In some countries with a strong cooperative sector, such as the UK, cooperatives may find it advantageous to form a parliamentary </a:t>
            </a:r>
            <a:r>
              <a:rPr lang="en-US" u="sng" dirty="0">
                <a:hlinkClick r:id="rId10"/>
              </a:rPr>
              <a:t>political party</a:t>
            </a:r>
            <a:r>
              <a:rPr lang="en-US" dirty="0"/>
              <a:t> to represent their interests. The British </a:t>
            </a:r>
            <a:r>
              <a:rPr lang="en-US" u="sng" dirty="0">
                <a:hlinkClick r:id="rId11"/>
              </a:rPr>
              <a:t>Co-operative Party</a:t>
            </a:r>
            <a:r>
              <a:rPr lang="en-US" dirty="0"/>
              <a:t> and the Canadian </a:t>
            </a:r>
            <a:r>
              <a:rPr lang="en-US" u="sng" dirty="0">
                <a:hlinkClick r:id="rId12"/>
              </a:rPr>
              <a:t>Co-operative Commonwealth Federation</a:t>
            </a:r>
            <a:r>
              <a:rPr lang="en-US" dirty="0"/>
              <a:t> are prime examples of such arrangements.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sz="quarter" idx="1"/>
          </p:nvPr>
        </p:nvSpPr>
        <p:spPr/>
        <p:txBody>
          <a:bodyPr/>
          <a:lstStyle/>
          <a:p>
            <a:r>
              <a:rPr lang="en-US" dirty="0"/>
              <a:t>Hillary </a:t>
            </a:r>
            <a:r>
              <a:rPr lang="en-US" dirty="0" err="1"/>
              <a:t>Abell</a:t>
            </a:r>
            <a:r>
              <a:rPr lang="en-US" dirty="0"/>
              <a:t>. 2014. </a:t>
            </a:r>
            <a:r>
              <a:rPr lang="en-US" i="1" dirty="0"/>
              <a:t>Worker Cooperatives: Pathways to Scale</a:t>
            </a:r>
            <a:r>
              <a:rPr lang="en-US" dirty="0"/>
              <a:t>. The Democracy Collaborative, Takoma Park, MD.</a:t>
            </a:r>
          </a:p>
          <a:p>
            <a:r>
              <a:rPr lang="en-US" dirty="0"/>
              <a:t>Wikipedia. Cooperative </a:t>
            </a:r>
            <a:br>
              <a:rPr lang="en-US" dirty="0"/>
            </a:br>
            <a:r>
              <a:rPr lang="en-US" dirty="0"/>
              <a:t>Economics</a:t>
            </a:r>
          </a:p>
          <a:p>
            <a:r>
              <a:rPr lang="en-US" dirty="0"/>
              <a:t>Grigg, Viv. (2016). The Cooperative</a:t>
            </a:r>
            <a:br>
              <a:rPr lang="en-US" dirty="0"/>
            </a:br>
            <a:r>
              <a:rPr lang="en-US" dirty="0"/>
              <a:t>Principle.  In </a:t>
            </a:r>
            <a:r>
              <a:rPr lang="en-US" i="1" dirty="0" err="1"/>
              <a:t>Kiwinomics</a:t>
            </a:r>
            <a:r>
              <a:rPr lang="en-US" i="1" dirty="0"/>
              <a:t>. pp. 71-80</a:t>
            </a:r>
          </a:p>
          <a:p>
            <a:r>
              <a:rPr lang="en-US" dirty="0"/>
              <a:t>Weber, Max. (1921). </a:t>
            </a:r>
            <a:r>
              <a:rPr lang="en-US" i="1" dirty="0"/>
              <a:t>The City.</a:t>
            </a:r>
          </a:p>
        </p:txBody>
      </p:sp>
      <p:pic>
        <p:nvPicPr>
          <p:cNvPr id="4" name="Picture 3" descr="WorkerCoops-PathwaysToSca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950" y="2695937"/>
            <a:ext cx="2759202" cy="4038237"/>
          </a:xfrm>
          <a:prstGeom prst="rect">
            <a:avLst/>
          </a:prstGeom>
        </p:spPr>
      </p:pic>
    </p:spTree>
    <p:extLst>
      <p:ext uri="{BB962C8B-B14F-4D97-AF65-F5344CB8AC3E}">
        <p14:creationId xmlns:p14="http://schemas.microsoft.com/office/powerpoint/2010/main" val="338938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Four Main Escapes from Poverty</a:t>
            </a:r>
          </a:p>
        </p:txBody>
      </p:sp>
      <p:sp>
        <p:nvSpPr>
          <p:cNvPr id="3" name="Content Placeholder 2"/>
          <p:cNvSpPr>
            <a:spLocks noGrp="1"/>
          </p:cNvSpPr>
          <p:nvPr>
            <p:ph sz="quarter" idx="1"/>
          </p:nvPr>
        </p:nvSpPr>
        <p:spPr/>
        <p:txBody>
          <a:bodyPr/>
          <a:lstStyle/>
          <a:p>
            <a:r>
              <a:rPr lang="en-US" dirty="0"/>
              <a:t>Upper and lower level circuits in urban economies</a:t>
            </a:r>
          </a:p>
          <a:p>
            <a:r>
              <a:rPr lang="en-US" dirty="0"/>
              <a:t>Four main means of escape</a:t>
            </a:r>
          </a:p>
          <a:p>
            <a:pPr lvl="1"/>
            <a:r>
              <a:rPr lang="en-US" dirty="0"/>
              <a:t>Mass Migration – to a place with capital</a:t>
            </a:r>
          </a:p>
          <a:p>
            <a:pPr lvl="1"/>
            <a:r>
              <a:rPr lang="en-US" dirty="0"/>
              <a:t>Education – personal skills and knowledge capital</a:t>
            </a:r>
          </a:p>
          <a:p>
            <a:pPr lvl="1"/>
            <a:r>
              <a:rPr lang="en-US" dirty="0"/>
              <a:t>Cooperatives – monetary capital formation through mutual support</a:t>
            </a:r>
          </a:p>
          <a:p>
            <a:pPr lvl="1"/>
            <a:r>
              <a:rPr lang="en-US" dirty="0"/>
              <a:t>Skills and technology transfer – transfer of technological capital</a:t>
            </a:r>
          </a:p>
          <a:p>
            <a:pPr lvl="1"/>
            <a:endParaRPr lang="en-US" dirty="0"/>
          </a:p>
          <a:p>
            <a:pPr lvl="1"/>
            <a:endParaRPr lang="en-US" dirty="0"/>
          </a:p>
        </p:txBody>
      </p:sp>
    </p:spTree>
    <p:extLst>
      <p:ext uri="{BB962C8B-B14F-4D97-AF65-F5344CB8AC3E}">
        <p14:creationId xmlns:p14="http://schemas.microsoft.com/office/powerpoint/2010/main" val="417720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Migration to LA</a:t>
            </a:r>
          </a:p>
        </p:txBody>
      </p:sp>
      <p:sp>
        <p:nvSpPr>
          <p:cNvPr id="3" name="Content Placeholder 2"/>
          <p:cNvSpPr>
            <a:spLocks noGrp="1"/>
          </p:cNvSpPr>
          <p:nvPr>
            <p:ph sz="quarter" idx="1"/>
          </p:nvPr>
        </p:nvSpPr>
        <p:spPr>
          <a:xfrm>
            <a:off x="301752" y="1527048"/>
            <a:ext cx="4013503" cy="4572000"/>
          </a:xfrm>
        </p:spPr>
        <p:txBody>
          <a:bodyPr/>
          <a:lstStyle/>
          <a:p>
            <a:r>
              <a:rPr lang="en-US" dirty="0"/>
              <a:t>Global cities are about 1/3 migrants, 1/3 born in the city, 1/3 older residents.</a:t>
            </a:r>
          </a:p>
          <a:p>
            <a:endParaRPr lang="en-US" dirty="0"/>
          </a:p>
        </p:txBody>
      </p:sp>
      <p:pic>
        <p:nvPicPr>
          <p:cNvPr id="4" name="Picture 3" descr="percentpoverty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316" y="0"/>
            <a:ext cx="5154442" cy="7562940"/>
          </a:xfrm>
          <a:prstGeom prst="rect">
            <a:avLst/>
          </a:prstGeom>
        </p:spPr>
      </p:pic>
    </p:spTree>
    <p:extLst>
      <p:ext uri="{BB962C8B-B14F-4D97-AF65-F5344CB8AC3E}">
        <p14:creationId xmlns:p14="http://schemas.microsoft.com/office/powerpoint/2010/main" val="262460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Principle 9 Ownership</a:t>
            </a:r>
            <a:br>
              <a:rPr lang="en-US" dirty="0"/>
            </a:br>
            <a:r>
              <a:rPr lang="en-US" dirty="0"/>
              <a:t>Housing in LA</a:t>
            </a:r>
          </a:p>
        </p:txBody>
      </p:sp>
      <p:sp>
        <p:nvSpPr>
          <p:cNvPr id="3" name="Content Placeholder 2"/>
          <p:cNvSpPr>
            <a:spLocks noGrp="1"/>
          </p:cNvSpPr>
          <p:nvPr>
            <p:ph sz="quarter" idx="1"/>
          </p:nvPr>
        </p:nvSpPr>
        <p:spPr>
          <a:xfrm>
            <a:off x="301752" y="1527048"/>
            <a:ext cx="4013503" cy="4572000"/>
          </a:xfrm>
        </p:spPr>
        <p:txBody>
          <a:bodyPr>
            <a:normAutofit lnSpcReduction="10000"/>
          </a:bodyPr>
          <a:lstStyle/>
          <a:p>
            <a:r>
              <a:rPr lang="en-US" dirty="0"/>
              <a:t>Capitalism can provide wealth that enables construction, but without governmentally mandated cooperative and redistributive governmental policies forcing the building of low cost housing, it will not provide for the poor.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118" y="-410826"/>
            <a:ext cx="4726837" cy="7562940"/>
          </a:xfrm>
          <a:prstGeom prst="rect">
            <a:avLst/>
          </a:prstGeom>
        </p:spPr>
      </p:pic>
    </p:spTree>
    <p:extLst>
      <p:ext uri="{BB962C8B-B14F-4D97-AF65-F5344CB8AC3E}">
        <p14:creationId xmlns:p14="http://schemas.microsoft.com/office/powerpoint/2010/main" val="125644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Co-operative economics</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endParaRPr lang="en-US" dirty="0"/>
          </a:p>
          <a:p>
            <a:r>
              <a:rPr lang="en-US" b="1" dirty="0"/>
              <a:t>Co-operative economics</a:t>
            </a:r>
            <a:r>
              <a:rPr lang="en-US" dirty="0"/>
              <a:t> is a field of </a:t>
            </a:r>
            <a:r>
              <a:rPr lang="en-US" u="sng" dirty="0">
                <a:hlinkClick r:id="rId2"/>
              </a:rPr>
              <a:t>economics</a:t>
            </a:r>
            <a:r>
              <a:rPr lang="en-US" dirty="0"/>
              <a:t>, </a:t>
            </a:r>
            <a:r>
              <a:rPr lang="en-US" u="sng" dirty="0">
                <a:hlinkClick r:id="rId3"/>
              </a:rPr>
              <a:t>socialist economics</a:t>
            </a:r>
            <a:r>
              <a:rPr lang="en-US" dirty="0"/>
              <a:t>, </a:t>
            </a:r>
            <a:r>
              <a:rPr lang="en-US" u="sng" dirty="0">
                <a:hlinkClick r:id="rId4"/>
              </a:rPr>
              <a:t>co-operative studies</a:t>
            </a:r>
            <a:r>
              <a:rPr lang="en-US" dirty="0"/>
              <a:t>, and </a:t>
            </a:r>
            <a:r>
              <a:rPr lang="en-US" u="sng" dirty="0">
                <a:hlinkClick r:id="rId5"/>
              </a:rPr>
              <a:t>political economy</a:t>
            </a:r>
            <a:r>
              <a:rPr lang="en-US" dirty="0"/>
              <a:t>, which is concerned with </a:t>
            </a:r>
            <a:r>
              <a:rPr lang="en-US" u="sng" dirty="0">
                <a:hlinkClick r:id="rId6"/>
              </a:rPr>
              <a:t>co-operatives</a:t>
            </a:r>
            <a:r>
              <a:rPr lang="en-US" dirty="0"/>
              <a:t>.</a:t>
            </a:r>
          </a:p>
          <a:p>
            <a:endParaRPr lang="en-US" dirty="0"/>
          </a:p>
          <a:p>
            <a:r>
              <a:rPr lang="en-US" dirty="0"/>
              <a:t>Notable theoreticians who have contributed to the field include </a:t>
            </a:r>
            <a:r>
              <a:rPr lang="en-US" u="sng" dirty="0">
                <a:hlinkClick r:id="rId7"/>
              </a:rPr>
              <a:t>Robert Owen</a:t>
            </a:r>
            <a:r>
              <a:rPr lang="en-US" dirty="0"/>
              <a:t>,</a:t>
            </a:r>
            <a:r>
              <a:rPr lang="en-US" u="sng" baseline="30000" dirty="0">
                <a:hlinkClick r:id="rId8"/>
              </a:rPr>
              <a:t>[1]</a:t>
            </a:r>
            <a:r>
              <a:rPr lang="en-US" dirty="0"/>
              <a:t> </a:t>
            </a:r>
            <a:r>
              <a:rPr lang="en-US" u="sng" dirty="0">
                <a:hlinkClick r:id="rId9"/>
              </a:rPr>
              <a:t>Pierre-Joseph Proudhon</a:t>
            </a:r>
            <a:r>
              <a:rPr lang="en-US" dirty="0"/>
              <a:t>, </a:t>
            </a:r>
            <a:r>
              <a:rPr lang="en-US" u="sng" dirty="0">
                <a:hlinkClick r:id="rId10"/>
              </a:rPr>
              <a:t>Charles Gide</a:t>
            </a:r>
            <a:r>
              <a:rPr lang="en-US" dirty="0"/>
              <a:t>,</a:t>
            </a:r>
            <a:r>
              <a:rPr lang="en-US" u="sng" baseline="30000" dirty="0">
                <a:hlinkClick r:id="rId11"/>
              </a:rPr>
              <a:t>[2]</a:t>
            </a:r>
            <a:r>
              <a:rPr lang="en-US" dirty="0"/>
              <a:t> </a:t>
            </a:r>
            <a:r>
              <a:rPr lang="en-US" u="sng" dirty="0">
                <a:hlinkClick r:id="rId12"/>
              </a:rPr>
              <a:t>Beatrice</a:t>
            </a:r>
            <a:r>
              <a:rPr lang="en-US" dirty="0"/>
              <a:t> and </a:t>
            </a:r>
            <a:r>
              <a:rPr lang="en-US" u="sng" dirty="0">
                <a:hlinkClick r:id="rId13"/>
              </a:rPr>
              <a:t>Sydney Webb</a:t>
            </a:r>
            <a:r>
              <a:rPr lang="en-US" dirty="0"/>
              <a:t>,</a:t>
            </a:r>
            <a:r>
              <a:rPr lang="en-US" u="sng" baseline="30000" dirty="0">
                <a:hlinkClick r:id="rId14"/>
              </a:rPr>
              <a:t>[3]</a:t>
            </a:r>
            <a:r>
              <a:rPr lang="en-US" dirty="0"/>
              <a:t> </a:t>
            </a:r>
            <a:r>
              <a:rPr lang="en-US" u="sng" dirty="0">
                <a:hlinkClick r:id="rId15"/>
              </a:rPr>
              <a:t>J.T.W. Mitchell</a:t>
            </a:r>
            <a:r>
              <a:rPr lang="en-US" dirty="0"/>
              <a:t>, </a:t>
            </a:r>
            <a:r>
              <a:rPr lang="en-US" u="sng" dirty="0">
                <a:hlinkClick r:id="rId16"/>
              </a:rPr>
              <a:t>Peter Kropotkin</a:t>
            </a:r>
            <a:r>
              <a:rPr lang="en-US" dirty="0"/>
              <a:t>,</a:t>
            </a:r>
            <a:r>
              <a:rPr lang="en-US" u="sng" baseline="30000" dirty="0">
                <a:hlinkClick r:id="rId17"/>
              </a:rPr>
              <a:t>[4]</a:t>
            </a:r>
            <a:r>
              <a:rPr lang="en-US" dirty="0"/>
              <a:t> </a:t>
            </a:r>
            <a:r>
              <a:rPr lang="en-US" u="sng" dirty="0">
                <a:hlinkClick r:id="rId18"/>
              </a:rPr>
              <a:t>Paul Lambart</a:t>
            </a:r>
            <a:r>
              <a:rPr lang="en-US" dirty="0"/>
              <a:t>,</a:t>
            </a:r>
            <a:r>
              <a:rPr lang="en-US" u="sng" baseline="30000" dirty="0">
                <a:hlinkClick r:id="rId19"/>
              </a:rPr>
              <a:t>[5]</a:t>
            </a:r>
            <a:r>
              <a:rPr lang="en-US" dirty="0"/>
              <a:t> </a:t>
            </a:r>
            <a:r>
              <a:rPr lang="en-US" u="sng" dirty="0">
                <a:hlinkClick r:id="rId20"/>
              </a:rPr>
              <a:t>Race Mathews</a:t>
            </a:r>
            <a:r>
              <a:rPr lang="en-US" dirty="0"/>
              <a:t>,</a:t>
            </a:r>
            <a:r>
              <a:rPr lang="en-US" u="sng" baseline="30000" dirty="0">
                <a:hlinkClick r:id="rId21"/>
              </a:rPr>
              <a:t>[6]</a:t>
            </a:r>
            <a:r>
              <a:rPr lang="en-US" dirty="0"/>
              <a:t> </a:t>
            </a:r>
            <a:r>
              <a:rPr lang="en-US" u="sng" dirty="0">
                <a:hlinkClick r:id="rId22"/>
              </a:rPr>
              <a:t>David Griffiths</a:t>
            </a:r>
            <a:r>
              <a:rPr lang="en-US" dirty="0"/>
              <a:t>,</a:t>
            </a:r>
            <a:r>
              <a:rPr lang="en-US" u="sng" baseline="30000" dirty="0">
                <a:hlinkClick r:id="rId23"/>
              </a:rPr>
              <a:t>[7]</a:t>
            </a:r>
            <a:r>
              <a:rPr lang="en-US" dirty="0"/>
              <a:t> and </a:t>
            </a:r>
            <a:r>
              <a:rPr lang="en-US" u="sng" dirty="0">
                <a:hlinkClick r:id="rId24"/>
              </a:rPr>
              <a:t>G.D.H. Cole</a:t>
            </a:r>
            <a:r>
              <a:rPr lang="en-US" dirty="0"/>
              <a:t>.</a:t>
            </a:r>
            <a:r>
              <a:rPr lang="en-US" u="sng" baseline="30000" dirty="0">
                <a:hlinkClick r:id="rId25"/>
              </a:rPr>
              <a:t>[8]</a:t>
            </a:r>
            <a:r>
              <a:rPr lang="en-US" dirty="0"/>
              <a:t> Historical co-operative movements, such as the </a:t>
            </a:r>
            <a:r>
              <a:rPr lang="en-US" u="sng" dirty="0">
                <a:hlinkClick r:id="rId26"/>
              </a:rPr>
              <a:t>Rochdale Pioneers</a:t>
            </a:r>
            <a:r>
              <a:rPr lang="en-US" dirty="0"/>
              <a:t>, have also contributed to the field.</a:t>
            </a:r>
          </a:p>
          <a:p>
            <a:endParaRPr lang="en-US" b="1"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a Cooperative</a:t>
            </a:r>
            <a:endParaRPr lang="en-US" dirty="0"/>
          </a:p>
        </p:txBody>
      </p:sp>
      <p:sp>
        <p:nvSpPr>
          <p:cNvPr id="3" name="Content Placeholder 2"/>
          <p:cNvSpPr>
            <a:spLocks noGrp="1"/>
          </p:cNvSpPr>
          <p:nvPr>
            <p:ph sz="quarter" idx="1"/>
          </p:nvPr>
        </p:nvSpPr>
        <p:spPr>
          <a:xfrm>
            <a:off x="155505" y="1179175"/>
            <a:ext cx="8650167" cy="5520090"/>
          </a:xfrm>
        </p:spPr>
        <p:txBody>
          <a:bodyPr>
            <a:normAutofit fontScale="85000" lnSpcReduction="10000"/>
          </a:bodyPr>
          <a:lstStyle/>
          <a:p>
            <a:pPr>
              <a:buNone/>
            </a:pPr>
            <a:endParaRPr lang="en-US" b="1" dirty="0"/>
          </a:p>
          <a:p>
            <a:r>
              <a:rPr lang="en-US" dirty="0"/>
              <a:t>A </a:t>
            </a:r>
            <a:r>
              <a:rPr lang="en-US" b="1" dirty="0"/>
              <a:t>cooperative</a:t>
            </a:r>
            <a:r>
              <a:rPr lang="en-US" dirty="0"/>
              <a:t> (also </a:t>
            </a:r>
            <a:r>
              <a:rPr lang="en-US" b="1" dirty="0"/>
              <a:t>co-operative</a:t>
            </a:r>
            <a:r>
              <a:rPr lang="en-US" dirty="0"/>
              <a:t>; often referred to as a </a:t>
            </a:r>
            <a:r>
              <a:rPr lang="en-US" b="1" dirty="0"/>
              <a:t>co-op</a:t>
            </a:r>
            <a:r>
              <a:rPr lang="en-US" dirty="0"/>
              <a:t>) is a business organization owned and operated by a group of individuals for their mutual benefit.</a:t>
            </a:r>
            <a:r>
              <a:rPr lang="en-US" u="sng" baseline="30000" dirty="0">
                <a:hlinkClick r:id="rId2"/>
              </a:rPr>
              <a:t>[1]</a:t>
            </a:r>
            <a:r>
              <a:rPr lang="en-US" dirty="0"/>
              <a:t> </a:t>
            </a:r>
          </a:p>
          <a:p>
            <a:endParaRPr lang="en-US" dirty="0"/>
          </a:p>
          <a:p>
            <a:r>
              <a:rPr lang="en-US" dirty="0"/>
              <a:t>Cooperatives are defined by the </a:t>
            </a:r>
            <a:r>
              <a:rPr lang="en-US" u="sng" dirty="0">
                <a:hlinkClick r:id="rId3"/>
              </a:rPr>
              <a:t>International Co-operative Alliance's</a:t>
            </a:r>
            <a:r>
              <a:rPr lang="en-US" dirty="0"/>
              <a:t> </a:t>
            </a:r>
            <a:r>
              <a:rPr lang="en-US" u="sng" dirty="0">
                <a:hlinkClick r:id="rId4"/>
              </a:rPr>
              <a:t>Statement on the Co-operative Identity</a:t>
            </a:r>
            <a:r>
              <a:rPr lang="en-US" dirty="0"/>
              <a:t> as </a:t>
            </a:r>
            <a:r>
              <a:rPr lang="en-US" u="sng" dirty="0">
                <a:hlinkClick r:id="rId5"/>
              </a:rPr>
              <a:t>autonomous associations</a:t>
            </a:r>
            <a:r>
              <a:rPr lang="en-US" dirty="0"/>
              <a:t> of persons united voluntarily to meet their common economic, social, and cultural needs and aspirations through jointly-owned and democratically-controlled </a:t>
            </a:r>
            <a:r>
              <a:rPr lang="en-US" u="sng" dirty="0">
                <a:hlinkClick r:id="rId6"/>
              </a:rPr>
              <a:t>enterprises</a:t>
            </a:r>
            <a:r>
              <a:rPr lang="en-US" dirty="0"/>
              <a:t>.</a:t>
            </a:r>
            <a:r>
              <a:rPr lang="en-US" u="sng" baseline="30000" dirty="0">
                <a:hlinkClick r:id="rId7"/>
              </a:rPr>
              <a:t>[2]</a:t>
            </a:r>
            <a:r>
              <a:rPr lang="en-US" dirty="0"/>
              <a:t> </a:t>
            </a:r>
          </a:p>
          <a:p>
            <a:endParaRPr lang="en-US" dirty="0"/>
          </a:p>
          <a:p>
            <a:r>
              <a:rPr lang="en-US" dirty="0"/>
              <a:t>A cooperative may also be defined as a business owned and controlled equally by the people who use its services or by the people who work there. Cooperative enterprises are the focus of study in the field of </a:t>
            </a:r>
            <a:r>
              <a:rPr lang="en-US" u="sng" dirty="0">
                <a:hlinkClick r:id="rId8"/>
              </a:rPr>
              <a:t>cooperative economics</a:t>
            </a:r>
            <a:r>
              <a:rPr lang="en-US" dirty="0"/>
              <a:t>.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2506</TotalTime>
  <Words>5008</Words>
  <Application>Microsoft Macintosh PowerPoint</Application>
  <PresentationFormat>On-screen Show (4:3)</PresentationFormat>
  <Paragraphs>242</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Georgia</vt:lpstr>
      <vt:lpstr>Wingdings</vt:lpstr>
      <vt:lpstr>Wingdings 2</vt:lpstr>
      <vt:lpstr>Civic</vt:lpstr>
      <vt:lpstr>Cooperative Principles &amp; Cooperative Economics viv grigg, 2020 </vt:lpstr>
      <vt:lpstr>The Common Purse and the Salvation of Europe</vt:lpstr>
      <vt:lpstr>The Principle of Diffusion of Power</vt:lpstr>
      <vt:lpstr>Progressions in CMED</vt:lpstr>
      <vt:lpstr>Context: Four Main Escapes from Poverty</vt:lpstr>
      <vt:lpstr>Migration to LA</vt:lpstr>
      <vt:lpstr>Principle 9 Ownership Housing in LA</vt:lpstr>
      <vt:lpstr>Co-operative economics</vt:lpstr>
      <vt:lpstr>Definition of a Cooperative</vt:lpstr>
      <vt:lpstr>Origins</vt:lpstr>
      <vt:lpstr>Origins</vt:lpstr>
      <vt:lpstr>Origins</vt:lpstr>
      <vt:lpstr>Organizational and ideological roots</vt:lpstr>
      <vt:lpstr>Organizational and ideological roots</vt:lpstr>
      <vt:lpstr>Upping the Ante: The Jubilee as National Common Purse</vt:lpstr>
      <vt:lpstr>Organizational and ideological roots </vt:lpstr>
      <vt:lpstr>Organizational and ideological roots</vt:lpstr>
      <vt:lpstr>Organizational and ideological roots</vt:lpstr>
      <vt:lpstr>Organizational and ideological roots</vt:lpstr>
      <vt:lpstr>Cooperatives as legal entities </vt:lpstr>
      <vt:lpstr>Cooperatives as legal entities </vt:lpstr>
      <vt:lpstr>Identity</vt:lpstr>
      <vt:lpstr>The 7 Coop Principles</vt:lpstr>
      <vt:lpstr>Identity</vt:lpstr>
      <vt:lpstr>Types of cooperative governance</vt:lpstr>
      <vt:lpstr>Worker cooperatives</vt:lpstr>
      <vt:lpstr>Size of US Cooperatives</vt:lpstr>
      <vt:lpstr>US Sectors for Coops</vt:lpstr>
      <vt:lpstr>ESOP’s</vt:lpstr>
      <vt:lpstr>ESOP’s</vt:lpstr>
      <vt:lpstr>Worker Coops (cont…)</vt:lpstr>
      <vt:lpstr>Worker Coops (cont…)</vt:lpstr>
      <vt:lpstr>Social cooperatives</vt:lpstr>
      <vt:lpstr>Social cooperatives</vt:lpstr>
      <vt:lpstr>Size of Italian Social Cooperatives</vt:lpstr>
      <vt:lpstr>Consumers' cooperative</vt:lpstr>
      <vt:lpstr>Consumer Coop examples</vt:lpstr>
      <vt:lpstr>Business and employment co-operatives (BECs)</vt:lpstr>
      <vt:lpstr>Housing cooperatives</vt:lpstr>
      <vt:lpstr>Building cooperative</vt:lpstr>
      <vt:lpstr>Agricultural cooperative</vt:lpstr>
      <vt:lpstr>Credit unions and cooperative banking</vt:lpstr>
      <vt:lpstr>Credit unions and cooperative banking</vt:lpstr>
      <vt:lpstr>Movements of Cooperatives</vt:lpstr>
      <vt:lpstr>Sources</vt:lpstr>
    </vt:vector>
  </TitlesOfParts>
  <Company>Azusa Pacific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Economics </dc:title>
  <dc:creator>Viv Grigg</dc:creator>
  <cp:lastModifiedBy>Viv Grigg</cp:lastModifiedBy>
  <cp:revision>24</cp:revision>
  <dcterms:created xsi:type="dcterms:W3CDTF">2012-03-06T00:02:24Z</dcterms:created>
  <dcterms:modified xsi:type="dcterms:W3CDTF">2020-09-30T05:02:26Z</dcterms:modified>
</cp:coreProperties>
</file>